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83" r:id="rId3"/>
    <p:sldId id="257" r:id="rId4"/>
    <p:sldId id="284" r:id="rId5"/>
    <p:sldId id="261" r:id="rId6"/>
    <p:sldId id="262" r:id="rId7"/>
    <p:sldId id="263" r:id="rId8"/>
    <p:sldId id="264" r:id="rId9"/>
    <p:sldId id="266" r:id="rId10"/>
    <p:sldId id="267" r:id="rId11"/>
    <p:sldId id="270" r:id="rId12"/>
    <p:sldId id="277" r:id="rId13"/>
    <p:sldId id="268" r:id="rId14"/>
    <p:sldId id="271" r:id="rId15"/>
    <p:sldId id="272" r:id="rId16"/>
    <p:sldId id="273" r:id="rId17"/>
    <p:sldId id="276" r:id="rId18"/>
    <p:sldId id="269" r:id="rId19"/>
    <p:sldId id="274" r:id="rId20"/>
    <p:sldId id="278" r:id="rId21"/>
    <p:sldId id="279" r:id="rId22"/>
    <p:sldId id="280" r:id="rId23"/>
    <p:sldId id="281" r:id="rId24"/>
    <p:sldId id="282" r:id="rId25"/>
  </p:sldIdLst>
  <p:sldSz cx="1079976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4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CEFF"/>
    <a:srgbClr val="FF3399"/>
    <a:srgbClr val="CC3399"/>
    <a:srgbClr val="70AC2E"/>
    <a:srgbClr val="C19FFF"/>
    <a:srgbClr val="CAB4EA"/>
    <a:srgbClr val="D3B5E9"/>
    <a:srgbClr val="D68B1C"/>
    <a:srgbClr val="FFE0A3"/>
    <a:srgbClr val="D000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56"/>
    <p:restoredTop sz="94686"/>
  </p:normalViewPr>
  <p:slideViewPr>
    <p:cSldViewPr>
      <p:cViewPr>
        <p:scale>
          <a:sx n="101" d="100"/>
          <a:sy n="101" d="100"/>
        </p:scale>
        <p:origin x="472" y="192"/>
      </p:cViewPr>
      <p:guideLst>
        <p:guide orient="horz" pos="2160"/>
        <p:guide pos="34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2.jpg>
</file>

<file path=ppt/media/image3.jpg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165F87-4223-0343-AE17-E31DECF210D6}" type="datetimeFigureOut">
              <a:rPr lang="en-US" smtClean="0"/>
              <a:t>6/17/16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00125" y="1143000"/>
            <a:ext cx="4857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DF22A8-2A79-7148-BBFB-794033AD8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51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00125" y="1143000"/>
            <a:ext cx="48577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DF22A8-2A79-7148-BBFB-794033AD8D1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23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0262" y="4345230"/>
            <a:ext cx="9179799" cy="9162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0262" y="5261460"/>
            <a:ext cx="7559834" cy="610820"/>
          </a:xfrm>
        </p:spPr>
        <p:txBody>
          <a:bodyPr>
            <a:normAutofit/>
          </a:bodyPr>
          <a:lstStyle>
            <a:lvl1pPr marL="0" indent="0" algn="l">
              <a:buNone/>
              <a:defRPr sz="2600">
                <a:solidFill>
                  <a:srgbClr val="43CE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6829" y="4800600"/>
            <a:ext cx="647985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16829" y="612775"/>
            <a:ext cx="647985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16829" y="5367338"/>
            <a:ext cx="647985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29828" y="274641"/>
            <a:ext cx="2429947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9988" y="274641"/>
            <a:ext cx="7109844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62" y="1291133"/>
            <a:ext cx="9719787" cy="45811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43CE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262" y="1901950"/>
            <a:ext cx="9719787" cy="3766098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3114" y="527605"/>
            <a:ext cx="8286663" cy="61082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43CE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3114" y="1291130"/>
            <a:ext cx="8286663" cy="427574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107" y="4406903"/>
            <a:ext cx="91797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07" y="2906713"/>
            <a:ext cx="91797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988" y="1600203"/>
            <a:ext cx="47698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9880" y="1600203"/>
            <a:ext cx="47698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618" y="1138425"/>
            <a:ext cx="9719787" cy="61082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43CE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0618" y="1730202"/>
            <a:ext cx="4771771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0618" y="2360065"/>
            <a:ext cx="4771771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76405" y="1730202"/>
            <a:ext cx="477364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76405" y="2360065"/>
            <a:ext cx="4773645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89" y="273050"/>
            <a:ext cx="355304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2407" y="273053"/>
            <a:ext cx="6037368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9989" y="1435103"/>
            <a:ext cx="355304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9988" y="274638"/>
            <a:ext cx="971978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88" y="1600203"/>
            <a:ext cx="971978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988" y="6356353"/>
            <a:ext cx="25199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9919" y="6356353"/>
            <a:ext cx="34199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39830" y="6356353"/>
            <a:ext cx="25199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Relationship Id="rId3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Relationship Id="rId3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Relationship Id="rId3" Type="http://schemas.openxmlformats.org/officeDocument/2006/relationships/image" Target="../media/image1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Relationship Id="rId3" Type="http://schemas.openxmlformats.org/officeDocument/2006/relationships/image" Target="../media/image12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Relationship Id="rId3" Type="http://schemas.openxmlformats.org/officeDocument/2006/relationships/image" Target="../media/image13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Relationship Id="rId3" Type="http://schemas.openxmlformats.org/officeDocument/2006/relationships/image" Target="../media/image14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Relationship Id="rId3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Relationship Id="rId3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Relationship Id="rId3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7881" y="4039820"/>
            <a:ext cx="9144000" cy="1221640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 for Predicting Flight Ticket Prices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6846" y="5261460"/>
            <a:ext cx="6400800" cy="916230"/>
          </a:xfrm>
        </p:spPr>
        <p:txBody>
          <a:bodyPr>
            <a:noAutofit/>
          </a:bodyPr>
          <a:lstStyle/>
          <a:p>
            <a:r>
              <a:rPr lang="en-US" sz="2400" dirty="0"/>
              <a:t>Supervisor: </a:t>
            </a:r>
            <a:r>
              <a:rPr lang="en-US" sz="2400" dirty="0" err="1"/>
              <a:t>Boi</a:t>
            </a:r>
            <a:r>
              <a:rPr lang="en-US" sz="2400" dirty="0"/>
              <a:t> </a:t>
            </a:r>
            <a:r>
              <a:rPr lang="en-US" sz="2400" dirty="0" err="1"/>
              <a:t>Faltings</a:t>
            </a:r>
            <a:r>
              <a:rPr lang="en-US" sz="2400" dirty="0"/>
              <a:t>, Igor </a:t>
            </a:r>
            <a:r>
              <a:rPr lang="en-US" sz="2400" dirty="0" err="1"/>
              <a:t>Kulev</a:t>
            </a:r>
            <a:r>
              <a:rPr lang="en-US" sz="2400" dirty="0"/>
              <a:t> </a:t>
            </a:r>
          </a:p>
          <a:p>
            <a:r>
              <a:rPr lang="en-US" sz="2400" dirty="0"/>
              <a:t>Student: Jun Lu</a:t>
            </a:r>
            <a:br>
              <a:rPr lang="en-US" sz="2400" dirty="0"/>
            </a:b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Specific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r>
              <a:rPr lang="en-US" altLang="zh-CN" dirty="0" smtClean="0"/>
              <a:t>-</a:t>
            </a:r>
            <a:r>
              <a:rPr lang="zh-CN" altLang="en-US" dirty="0" smtClean="0"/>
              <a:t> </a:t>
            </a:r>
            <a:r>
              <a:rPr lang="en-US" altLang="zh-CN" dirty="0" smtClean="0"/>
              <a:t>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262" y="1901950"/>
            <a:ext cx="9719787" cy="427574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Methodology</a:t>
            </a:r>
            <a:endParaRPr lang="zh-CN" altLang="en-US" dirty="0" smtClean="0"/>
          </a:p>
          <a:p>
            <a:r>
              <a:rPr lang="en-US" altLang="zh-CN" sz="2200" dirty="0" smtClean="0">
                <a:solidFill>
                  <a:srgbClr val="FFC000"/>
                </a:solidFill>
              </a:rPr>
              <a:t>Least</a:t>
            </a:r>
            <a:r>
              <a:rPr lang="zh-CN" altLang="en-US" sz="2200" dirty="0" smtClean="0">
                <a:solidFill>
                  <a:srgbClr val="FFC000"/>
                </a:solidFill>
              </a:rPr>
              <a:t> </a:t>
            </a:r>
            <a:r>
              <a:rPr lang="en-US" altLang="zh-CN" sz="2200" dirty="0" smtClean="0">
                <a:solidFill>
                  <a:srgbClr val="FFC000"/>
                </a:solidFill>
              </a:rPr>
              <a:t>Squares</a:t>
            </a:r>
            <a:endParaRPr lang="en-US" sz="2200" dirty="0" smtClean="0">
              <a:solidFill>
                <a:srgbClr val="FFC000"/>
              </a:solidFill>
            </a:endParaRPr>
          </a:p>
          <a:p>
            <a:r>
              <a:rPr lang="en-US" sz="2200" dirty="0">
                <a:solidFill>
                  <a:srgbClr val="FFC000"/>
                </a:solidFill>
              </a:rPr>
              <a:t>Neural Networks </a:t>
            </a:r>
          </a:p>
          <a:p>
            <a:r>
              <a:rPr lang="en-US" sz="2200" dirty="0">
                <a:solidFill>
                  <a:srgbClr val="FFC000"/>
                </a:solidFill>
              </a:rPr>
              <a:t>Decision </a:t>
            </a:r>
            <a:r>
              <a:rPr lang="en-US" sz="2200" dirty="0" smtClean="0">
                <a:solidFill>
                  <a:srgbClr val="FFC000"/>
                </a:solidFill>
              </a:rPr>
              <a:t>Tree</a:t>
            </a:r>
            <a:endParaRPr lang="zh-CN" altLang="en-US" sz="2200" dirty="0" smtClean="0">
              <a:solidFill>
                <a:srgbClr val="FFC000"/>
              </a:solidFill>
            </a:endParaRPr>
          </a:p>
          <a:p>
            <a:r>
              <a:rPr lang="en-US" altLang="zh-CN" sz="2200" dirty="0" err="1" smtClean="0">
                <a:solidFill>
                  <a:srgbClr val="FFC000"/>
                </a:solidFill>
              </a:rPr>
              <a:t>Adaboost</a:t>
            </a:r>
            <a:r>
              <a:rPr lang="en-US" altLang="zh-CN" sz="2200" dirty="0" smtClean="0">
                <a:solidFill>
                  <a:srgbClr val="FFC000"/>
                </a:solidFill>
              </a:rPr>
              <a:t>-Decision</a:t>
            </a:r>
            <a:r>
              <a:rPr lang="zh-CN" altLang="en-US" sz="2200" dirty="0" smtClean="0">
                <a:solidFill>
                  <a:srgbClr val="FFC000"/>
                </a:solidFill>
              </a:rPr>
              <a:t> </a:t>
            </a:r>
            <a:r>
              <a:rPr lang="en-US" altLang="zh-CN" sz="2200" dirty="0" smtClean="0">
                <a:solidFill>
                  <a:srgbClr val="FFC000"/>
                </a:solidFill>
              </a:rPr>
              <a:t>Tree</a:t>
            </a:r>
            <a:endParaRPr lang="zh-CN" altLang="en-US" sz="2200" dirty="0" smtClean="0">
              <a:solidFill>
                <a:srgbClr val="FFC000"/>
              </a:solidFill>
            </a:endParaRPr>
          </a:p>
          <a:p>
            <a:r>
              <a:rPr lang="en-US" altLang="zh-CN" sz="2200" dirty="0" smtClean="0">
                <a:solidFill>
                  <a:srgbClr val="FFC000"/>
                </a:solidFill>
              </a:rPr>
              <a:t>Random</a:t>
            </a:r>
            <a:r>
              <a:rPr lang="zh-CN" altLang="en-US" sz="2200" dirty="0" smtClean="0">
                <a:solidFill>
                  <a:srgbClr val="FFC000"/>
                </a:solidFill>
              </a:rPr>
              <a:t> </a:t>
            </a:r>
            <a:r>
              <a:rPr lang="en-US" altLang="zh-CN" sz="2200" dirty="0" smtClean="0">
                <a:solidFill>
                  <a:srgbClr val="FFC000"/>
                </a:solidFill>
              </a:rPr>
              <a:t>Forest</a:t>
            </a:r>
            <a:endParaRPr lang="en-US" sz="2200" dirty="0">
              <a:solidFill>
                <a:srgbClr val="FFC000"/>
              </a:solidFill>
            </a:endParaRPr>
          </a:p>
          <a:p>
            <a:r>
              <a:rPr lang="en-US" sz="2200" dirty="0">
                <a:solidFill>
                  <a:srgbClr val="FFC000"/>
                </a:solidFill>
              </a:rPr>
              <a:t>K Nearest Neighbors </a:t>
            </a:r>
            <a:endParaRPr lang="zh-CN" altLang="en-US" sz="2200" dirty="0" smtClean="0">
              <a:solidFill>
                <a:srgbClr val="FFC000"/>
              </a:solidFill>
            </a:endParaRPr>
          </a:p>
          <a:p>
            <a:r>
              <a:rPr lang="en-US" sz="2200" dirty="0" smtClean="0">
                <a:solidFill>
                  <a:srgbClr val="FFC000"/>
                </a:solidFill>
              </a:rPr>
              <a:t>Uniform </a:t>
            </a:r>
            <a:r>
              <a:rPr lang="en-US" sz="2200" dirty="0">
                <a:solidFill>
                  <a:srgbClr val="FFC000"/>
                </a:solidFill>
              </a:rPr>
              <a:t>Blending </a:t>
            </a:r>
            <a:endParaRPr lang="zh-CN" altLang="en-US" sz="2200" dirty="0" smtClean="0">
              <a:solidFill>
                <a:srgbClr val="FFC000"/>
              </a:solidFill>
            </a:endParaRPr>
          </a:p>
          <a:p>
            <a:r>
              <a:rPr lang="en-US" altLang="zh-CN" dirty="0" smtClean="0"/>
              <a:t>Regression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73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altLang="zh-CN" dirty="0" smtClean="0"/>
              <a:t>Regression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-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Methodology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</a:t>
            </a:r>
            <a:r>
              <a:rPr lang="en-US" dirty="0" smtClean="0"/>
              <a:t>or </a:t>
            </a:r>
            <a:r>
              <a:rPr lang="en-US" dirty="0"/>
              <a:t>the output, </a:t>
            </a:r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dirty="0" smtClean="0"/>
              <a:t>set </a:t>
            </a:r>
            <a:r>
              <a:rPr lang="en-US" dirty="0"/>
              <a:t>it to be the </a:t>
            </a:r>
            <a:r>
              <a:rPr lang="en-US" dirty="0">
                <a:solidFill>
                  <a:srgbClr val="FFC000"/>
                </a:solidFill>
              </a:rPr>
              <a:t>minimum price </a:t>
            </a:r>
            <a:r>
              <a:rPr lang="en-US" dirty="0"/>
              <a:t>for each departure date and each flight. </a:t>
            </a:r>
            <a:endParaRPr lang="en-US" dirty="0" smtClean="0"/>
          </a:p>
          <a:p>
            <a:r>
              <a:rPr lang="en-US" dirty="0" smtClean="0"/>
              <a:t>Our </a:t>
            </a:r>
            <a:r>
              <a:rPr lang="en-US" dirty="0"/>
              <a:t>regression method is to predict the </a:t>
            </a:r>
            <a:r>
              <a:rPr lang="en-US" dirty="0">
                <a:solidFill>
                  <a:srgbClr val="FFC000"/>
                </a:solidFill>
              </a:rPr>
              <a:t>expected minimum price</a:t>
            </a:r>
            <a:r>
              <a:rPr lang="en-US" dirty="0"/>
              <a:t> for a given departure date and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dirty="0" smtClean="0"/>
              <a:t>given </a:t>
            </a:r>
            <a:r>
              <a:rPr lang="en-US" dirty="0"/>
              <a:t>flight with the input features. </a:t>
            </a:r>
            <a:endParaRPr lang="zh-CN" altLang="en-US" dirty="0" smtClean="0"/>
          </a:p>
          <a:p>
            <a:r>
              <a:rPr lang="en-US" dirty="0" smtClean="0"/>
              <a:t>As </a:t>
            </a:r>
            <a:r>
              <a:rPr lang="en-US" dirty="0"/>
              <a:t>a result, if the current price is less than the expected the minimum price, we predict to buy; otherwise, we predict to wait.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45933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010240" y="204197"/>
            <a:ext cx="8286663" cy="61082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CN" dirty="0" smtClean="0"/>
              <a:t>Regression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8425"/>
            <a:ext cx="10799763" cy="27306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973114" y="4192525"/>
            <a:ext cx="856342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Random Forest Regression gets the best </a:t>
            </a:r>
            <a:r>
              <a:rPr lang="en-US" sz="2000" dirty="0" smtClean="0">
                <a:solidFill>
                  <a:schemeClr val="bg1"/>
                </a:solidFill>
              </a:rPr>
              <a:t>performance</a:t>
            </a:r>
            <a:r>
              <a:rPr lang="en-US" altLang="zh-CN" sz="2000" dirty="0" smtClean="0">
                <a:solidFill>
                  <a:schemeClr val="bg1"/>
                </a:solidFill>
              </a:rPr>
              <a:t>;</a:t>
            </a:r>
            <a:endParaRPr lang="zh-CN" altLang="en-US" sz="2000" dirty="0" smtClean="0">
              <a:solidFill>
                <a:schemeClr val="bg1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However</a:t>
            </a:r>
            <a:r>
              <a:rPr lang="en-US" sz="2000" dirty="0">
                <a:solidFill>
                  <a:schemeClr val="bg1"/>
                </a:solidFill>
              </a:rPr>
              <a:t>, it’s variance is not small </a:t>
            </a:r>
            <a:r>
              <a:rPr lang="en-US" sz="2000" dirty="0" smtClean="0">
                <a:solidFill>
                  <a:schemeClr val="bg1"/>
                </a:solidFill>
              </a:rPr>
              <a:t>enough</a:t>
            </a:r>
            <a:r>
              <a:rPr lang="en-US" altLang="zh-CN" sz="2000" dirty="0" smtClean="0">
                <a:solidFill>
                  <a:schemeClr val="bg1"/>
                </a:solidFill>
              </a:rPr>
              <a:t>;</a:t>
            </a:r>
            <a:endParaRPr lang="zh-CN" altLang="en-US" sz="2000" dirty="0" smtClean="0">
              <a:solidFill>
                <a:schemeClr val="bg1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In </a:t>
            </a:r>
            <a:r>
              <a:rPr lang="en-US" sz="2000" dirty="0">
                <a:solidFill>
                  <a:schemeClr val="bg1"/>
                </a:solidFill>
              </a:rPr>
              <a:t>this case, although for some routes, it gets good performance, for other routes, it gets bad performance. </a:t>
            </a:r>
            <a:r>
              <a:rPr lang="en-US" sz="2000" dirty="0">
                <a:solidFill>
                  <a:srgbClr val="FFC000"/>
                </a:solidFill>
              </a:rPr>
              <a:t>From the aspect of the clients, it is not fair for the some clients to buy tickets for which the system may predict </a:t>
            </a:r>
            <a:r>
              <a:rPr lang="en-US" sz="2000" dirty="0" smtClean="0">
                <a:solidFill>
                  <a:srgbClr val="FFC000"/>
                </a:solidFill>
              </a:rPr>
              <a:t>badly.</a:t>
            </a:r>
            <a:endParaRPr lang="zh-CN" altLang="en-US" sz="2000" dirty="0" smtClean="0">
              <a:solidFill>
                <a:srgbClr val="FFC000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The </a:t>
            </a:r>
            <a:r>
              <a:rPr lang="en-US" sz="2000" dirty="0">
                <a:solidFill>
                  <a:schemeClr val="bg1"/>
                </a:solidFill>
              </a:rPr>
              <a:t>preferred method in regression is </a:t>
            </a:r>
            <a:r>
              <a:rPr lang="en-US" sz="2000" dirty="0" err="1">
                <a:solidFill>
                  <a:schemeClr val="bg1"/>
                </a:solidFill>
              </a:rPr>
              <a:t>AdaBoost</a:t>
            </a:r>
            <a:r>
              <a:rPr lang="en-US" sz="2000" dirty="0">
                <a:solidFill>
                  <a:schemeClr val="bg1"/>
                </a:solidFill>
              </a:rPr>
              <a:t>-Decision Tree Regression method, which has smallest variance and a relative high performance. </a:t>
            </a:r>
          </a:p>
        </p:txBody>
      </p:sp>
    </p:spTree>
    <p:extLst>
      <p:ext uri="{BB962C8B-B14F-4D97-AF65-F5344CB8AC3E}">
        <p14:creationId xmlns:p14="http://schemas.microsoft.com/office/powerpoint/2010/main" val="3130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Specific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r>
              <a:rPr lang="en-US" altLang="zh-CN" dirty="0" smtClean="0"/>
              <a:t>-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6846" y="1901950"/>
            <a:ext cx="8229600" cy="4275740"/>
          </a:xfrm>
        </p:spPr>
        <p:txBody>
          <a:bodyPr>
            <a:normAutofit lnSpcReduction="10000"/>
          </a:bodyPr>
          <a:lstStyle/>
          <a:p>
            <a:r>
              <a:rPr lang="en-US" altLang="zh-CN" dirty="0" smtClean="0"/>
              <a:t>Methodology</a:t>
            </a:r>
          </a:p>
          <a:p>
            <a:r>
              <a:rPr lang="en-US" dirty="0"/>
              <a:t>Solving Imbalanced Data Set </a:t>
            </a:r>
            <a:endParaRPr lang="en-US" dirty="0" smtClean="0"/>
          </a:p>
          <a:p>
            <a:r>
              <a:rPr lang="en-US" dirty="0"/>
              <a:t>Identification of Outliers </a:t>
            </a:r>
            <a:endParaRPr lang="en-US" dirty="0" smtClean="0"/>
          </a:p>
          <a:p>
            <a:r>
              <a:rPr lang="en-US" sz="2000" dirty="0">
                <a:solidFill>
                  <a:srgbClr val="FFC000"/>
                </a:solidFill>
              </a:rPr>
              <a:t>Logistic Regression </a:t>
            </a:r>
            <a:endParaRPr lang="en-US" sz="2000" dirty="0" smtClean="0">
              <a:solidFill>
                <a:srgbClr val="FFC000"/>
              </a:solidFill>
            </a:endParaRPr>
          </a:p>
          <a:p>
            <a:r>
              <a:rPr lang="en-US" sz="2000" dirty="0">
                <a:solidFill>
                  <a:srgbClr val="FFC000"/>
                </a:solidFill>
              </a:rPr>
              <a:t>Neural Networks </a:t>
            </a:r>
          </a:p>
          <a:p>
            <a:r>
              <a:rPr lang="en-US" sz="2000" dirty="0">
                <a:solidFill>
                  <a:srgbClr val="FFC000"/>
                </a:solidFill>
              </a:rPr>
              <a:t>Decision </a:t>
            </a:r>
            <a:r>
              <a:rPr lang="en-US" sz="2000" dirty="0" smtClean="0">
                <a:solidFill>
                  <a:srgbClr val="FFC000"/>
                </a:solidFill>
              </a:rPr>
              <a:t>Tree</a:t>
            </a:r>
            <a:endParaRPr lang="zh-CN" altLang="en-US" sz="2000" dirty="0" smtClean="0">
              <a:solidFill>
                <a:srgbClr val="FFC000"/>
              </a:solidFill>
            </a:endParaRPr>
          </a:p>
          <a:p>
            <a:r>
              <a:rPr lang="en-US" altLang="zh-CN" sz="2000" dirty="0" err="1" smtClean="0">
                <a:solidFill>
                  <a:srgbClr val="FFC000"/>
                </a:solidFill>
              </a:rPr>
              <a:t>Adaboost</a:t>
            </a:r>
            <a:r>
              <a:rPr lang="en-US" altLang="zh-CN" sz="2000" dirty="0" smtClean="0">
                <a:solidFill>
                  <a:srgbClr val="FFC000"/>
                </a:solidFill>
              </a:rPr>
              <a:t>-Decision</a:t>
            </a:r>
            <a:r>
              <a:rPr lang="zh-CN" altLang="en-US" sz="2000" dirty="0" smtClean="0">
                <a:solidFill>
                  <a:srgbClr val="FFC000"/>
                </a:solidFill>
              </a:rPr>
              <a:t> </a:t>
            </a:r>
            <a:r>
              <a:rPr lang="en-US" altLang="zh-CN" sz="2000" dirty="0" smtClean="0">
                <a:solidFill>
                  <a:srgbClr val="FFC000"/>
                </a:solidFill>
              </a:rPr>
              <a:t>Tree</a:t>
            </a:r>
            <a:endParaRPr lang="zh-CN" altLang="en-US" sz="2000" dirty="0" smtClean="0">
              <a:solidFill>
                <a:srgbClr val="FFC000"/>
              </a:solidFill>
            </a:endParaRPr>
          </a:p>
          <a:p>
            <a:r>
              <a:rPr lang="en-US" altLang="zh-CN" sz="2000" dirty="0" smtClean="0">
                <a:solidFill>
                  <a:srgbClr val="FFC000"/>
                </a:solidFill>
              </a:rPr>
              <a:t>Random</a:t>
            </a:r>
            <a:r>
              <a:rPr lang="zh-CN" altLang="en-US" sz="2000" dirty="0" smtClean="0">
                <a:solidFill>
                  <a:srgbClr val="FFC000"/>
                </a:solidFill>
              </a:rPr>
              <a:t> </a:t>
            </a:r>
            <a:r>
              <a:rPr lang="en-US" altLang="zh-CN" sz="2000" dirty="0" smtClean="0">
                <a:solidFill>
                  <a:srgbClr val="FFC000"/>
                </a:solidFill>
              </a:rPr>
              <a:t>Forest</a:t>
            </a:r>
            <a:endParaRPr lang="en-US" sz="2000" dirty="0">
              <a:solidFill>
                <a:srgbClr val="FFC000"/>
              </a:solidFill>
            </a:endParaRPr>
          </a:p>
          <a:p>
            <a:r>
              <a:rPr lang="en-US" sz="2000" dirty="0">
                <a:solidFill>
                  <a:srgbClr val="FFC000"/>
                </a:solidFill>
              </a:rPr>
              <a:t>K Nearest Neighbors </a:t>
            </a:r>
            <a:endParaRPr lang="en-US" sz="2000" dirty="0" smtClean="0">
              <a:solidFill>
                <a:srgbClr val="FFC000"/>
              </a:solidFill>
            </a:endParaRPr>
          </a:p>
          <a:p>
            <a:r>
              <a:rPr lang="en-US" sz="2000" dirty="0" smtClean="0">
                <a:solidFill>
                  <a:srgbClr val="FFC000"/>
                </a:solidFill>
              </a:rPr>
              <a:t>Uniform </a:t>
            </a:r>
            <a:r>
              <a:rPr lang="en-US" sz="2000" dirty="0">
                <a:solidFill>
                  <a:srgbClr val="FFC000"/>
                </a:solidFill>
              </a:rPr>
              <a:t>Blending </a:t>
            </a:r>
            <a:endParaRPr lang="zh-CN" altLang="en-US" sz="2000" dirty="0" smtClean="0">
              <a:solidFill>
                <a:srgbClr val="FFC000"/>
              </a:solidFill>
            </a:endParaRPr>
          </a:p>
          <a:p>
            <a:r>
              <a:rPr lang="en-US" altLang="zh-CN" dirty="0" smtClean="0"/>
              <a:t>Classification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925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altLang="zh-CN" dirty="0" smtClean="0"/>
              <a:t>Classification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-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Methodology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</a:t>
            </a:r>
            <a:r>
              <a:rPr lang="en-US" dirty="0" smtClean="0"/>
              <a:t>or </a:t>
            </a:r>
            <a:r>
              <a:rPr lang="en-US" dirty="0"/>
              <a:t>the output, </a:t>
            </a:r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dirty="0" smtClean="0"/>
              <a:t>set </a:t>
            </a:r>
            <a:r>
              <a:rPr lang="en-US" dirty="0"/>
              <a:t>the data of which the price is the the minimum price from the query date to the departure date to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dirty="0" smtClean="0"/>
              <a:t>1(namely </a:t>
            </a:r>
            <a:r>
              <a:rPr lang="en-US" dirty="0"/>
              <a:t>Class 1 - to buy), otherwise, </a:t>
            </a:r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dirty="0" smtClean="0"/>
              <a:t>set </a:t>
            </a:r>
            <a:r>
              <a:rPr lang="en-US" dirty="0"/>
              <a:t>it to be 0(namely Class 2 - to wait). </a:t>
            </a:r>
            <a:endParaRPr lang="en-US" dirty="0" smtClean="0"/>
          </a:p>
          <a:p>
            <a:r>
              <a:rPr lang="en-US" dirty="0"/>
              <a:t>As our classification method is to predict to buy or to wait with the input features. As a result, if the prediction is to buy, we buy the ticket, and we only buy the </a:t>
            </a:r>
            <a:r>
              <a:rPr lang="en-US" dirty="0" smtClean="0"/>
              <a:t>earliest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039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Solving Imbalanced Data 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73114" y="1291130"/>
            <a:ext cx="8618737" cy="519197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Random Under Sampling </a:t>
            </a:r>
          </a:p>
          <a:p>
            <a:r>
              <a:rPr lang="en-US" dirty="0"/>
              <a:t>Random Over Sampling </a:t>
            </a:r>
            <a:endParaRPr lang="en-US" dirty="0" smtClean="0"/>
          </a:p>
          <a:p>
            <a:r>
              <a:rPr lang="en-US" dirty="0"/>
              <a:t>Algorithmic Over Sampling </a:t>
            </a:r>
          </a:p>
          <a:p>
            <a:endParaRPr lang="zh-CN" alt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altLang="zh-CN" dirty="0"/>
              <a:t>F</a:t>
            </a:r>
            <a:r>
              <a:rPr lang="en-US" dirty="0" smtClean="0"/>
              <a:t>irstly</a:t>
            </a:r>
            <a:r>
              <a:rPr lang="en-US" dirty="0"/>
              <a:t>, the </a:t>
            </a:r>
            <a:r>
              <a:rPr lang="en-US" i="1" dirty="0"/>
              <a:t>Random Under Sampling </a:t>
            </a:r>
            <a:r>
              <a:rPr lang="en-US" dirty="0"/>
              <a:t>would not be useful in our problem, because in our problem, the data set is very unbalanced, i.e. the buy entries is very sparse. If we use </a:t>
            </a:r>
            <a:r>
              <a:rPr lang="en-US" i="1" dirty="0"/>
              <a:t>Random Under Sampling</a:t>
            </a:r>
            <a:r>
              <a:rPr lang="en-US" dirty="0"/>
              <a:t>, we will lose many information. </a:t>
            </a:r>
            <a:endParaRPr lang="zh-CN" altLang="en-US" dirty="0" smtClean="0"/>
          </a:p>
          <a:p>
            <a:r>
              <a:rPr lang="en-US" dirty="0" smtClean="0"/>
              <a:t>Secondly</a:t>
            </a:r>
            <a:r>
              <a:rPr lang="en-US" dirty="0"/>
              <a:t>, if we use </a:t>
            </a:r>
            <a:r>
              <a:rPr lang="en-US" i="1" dirty="0"/>
              <a:t>Algorithmic Over Sampling</a:t>
            </a:r>
            <a:r>
              <a:rPr lang="en-US" dirty="0"/>
              <a:t>, it will add many noises into the data, because we do not know the hidden relationship between the features and the output. </a:t>
            </a:r>
            <a:endParaRPr lang="zh-CN" altLang="en-US" dirty="0" smtClean="0"/>
          </a:p>
          <a:p>
            <a:r>
              <a:rPr lang="en-US" dirty="0" smtClean="0"/>
              <a:t>As </a:t>
            </a:r>
            <a:r>
              <a:rPr lang="en-US" dirty="0"/>
              <a:t>a result, we </a:t>
            </a:r>
            <a:r>
              <a:rPr lang="en-US" dirty="0" smtClean="0"/>
              <a:t>preferred </a:t>
            </a:r>
            <a:r>
              <a:rPr lang="en-US" dirty="0"/>
              <a:t>the second method, which is </a:t>
            </a:r>
            <a:r>
              <a:rPr lang="en-US" i="1" dirty="0"/>
              <a:t>Random Over Sampling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372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Identification of Outliers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98489" y="1291130"/>
            <a:ext cx="7016195" cy="1527050"/>
          </a:xfrm>
        </p:spPr>
        <p:txBody>
          <a:bodyPr>
            <a:normAutofit/>
          </a:bodyPr>
          <a:lstStyle/>
          <a:p>
            <a:r>
              <a:rPr lang="en-US" dirty="0"/>
              <a:t>K-Means </a:t>
            </a:r>
          </a:p>
          <a:p>
            <a:r>
              <a:rPr lang="en-US" dirty="0" smtClean="0"/>
              <a:t>Mixture of Gaussians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601" y="2665475"/>
            <a:ext cx="4428445" cy="345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63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73114" y="222195"/>
            <a:ext cx="8286663" cy="610820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Classification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833015"/>
            <a:ext cx="10799763" cy="28347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973114" y="3734410"/>
            <a:ext cx="846603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As we see, </a:t>
            </a:r>
            <a:r>
              <a:rPr lang="en-US" sz="2400" dirty="0" err="1">
                <a:solidFill>
                  <a:schemeClr val="bg1"/>
                </a:solidFill>
              </a:rPr>
              <a:t>AdaBoost-DecisionTree</a:t>
            </a:r>
            <a:r>
              <a:rPr lang="en-US" sz="2400" dirty="0">
                <a:solidFill>
                  <a:schemeClr val="bg1"/>
                </a:solidFill>
              </a:rPr>
              <a:t>, KNN, and Uniform Blending get positive performance for all the 8 routes and have smaller variance over these routes compared to other classification algorithms. </a:t>
            </a:r>
            <a:endParaRPr lang="zh-CN" altLang="en-US" sz="2400" dirty="0" smtClean="0">
              <a:solidFill>
                <a:schemeClr val="bg1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The </a:t>
            </a:r>
            <a:r>
              <a:rPr lang="en-US" sz="2400" dirty="0" err="1">
                <a:solidFill>
                  <a:schemeClr val="bg1"/>
                </a:solidFill>
              </a:rPr>
              <a:t>AdaBoost-DecisionTree</a:t>
            </a:r>
            <a:r>
              <a:rPr lang="en-US" sz="2400" dirty="0">
                <a:solidFill>
                  <a:schemeClr val="bg1"/>
                </a:solidFill>
              </a:rPr>
              <a:t> method gets the best performance and a relative low variance over 8 routes. </a:t>
            </a:r>
            <a:endParaRPr lang="zh-CN" altLang="en-US" sz="2400" dirty="0" smtClean="0">
              <a:solidFill>
                <a:schemeClr val="bg1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And </a:t>
            </a:r>
            <a:r>
              <a:rPr lang="en-US" sz="2400" dirty="0">
                <a:solidFill>
                  <a:schemeClr val="bg1"/>
                </a:solidFill>
              </a:rPr>
              <a:t>as expected, the uniform blending method has the lowest variance just like the theory of uniform blending describes. </a:t>
            </a:r>
          </a:p>
        </p:txBody>
      </p:sp>
    </p:spTree>
    <p:extLst>
      <p:ext uri="{BB962C8B-B14F-4D97-AF65-F5344CB8AC3E}">
        <p14:creationId xmlns:p14="http://schemas.microsoft.com/office/powerpoint/2010/main" val="1280321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Specific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r>
              <a:rPr lang="en-US" altLang="zh-CN" dirty="0" smtClean="0"/>
              <a:t>-</a:t>
            </a:r>
            <a:r>
              <a:rPr lang="zh-CN" altLang="en-US" dirty="0" smtClean="0"/>
              <a:t> </a:t>
            </a:r>
            <a:r>
              <a:rPr lang="en-US" altLang="zh-CN" dirty="0" smtClean="0"/>
              <a:t>Q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Methodology</a:t>
            </a:r>
            <a:endParaRPr lang="zh-CN" altLang="en-US" dirty="0" smtClean="0"/>
          </a:p>
          <a:p>
            <a:r>
              <a:rPr lang="en-US" altLang="zh-CN" dirty="0" smtClean="0"/>
              <a:t>Q-Learning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804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 Learning - Methodology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98489" y="1291130"/>
            <a:ext cx="7016195" cy="488656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Standard </a:t>
            </a:r>
            <a:r>
              <a:rPr lang="en-US" dirty="0"/>
              <a:t>Q-learning formula is: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Q(a</a:t>
            </a:r>
            <a:r>
              <a:rPr lang="en-US" dirty="0"/>
              <a:t>′, s′) = R(s′, a′) + </a:t>
            </a:r>
            <a:r>
              <a:rPr lang="en-US" dirty="0" err="1" smtClean="0"/>
              <a:t>γ</a:t>
            </a:r>
            <a:r>
              <a:rPr lang="en-US" dirty="0" smtClean="0"/>
              <a:t> </a:t>
            </a:r>
            <a:r>
              <a:rPr lang="en-US" dirty="0" err="1" smtClean="0"/>
              <a:t>max</a:t>
            </a:r>
            <a:r>
              <a:rPr lang="en-US" baseline="-25000" dirty="0" err="1" smtClean="0"/>
              <a:t>a</a:t>
            </a:r>
            <a:r>
              <a:rPr lang="en-US" baseline="-25000" dirty="0"/>
              <a:t>′ </a:t>
            </a:r>
            <a:r>
              <a:rPr lang="en-US" dirty="0"/>
              <a:t>(Q(a′, s′))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pl-PL" dirty="0" smtClean="0"/>
              <a:t>In </a:t>
            </a:r>
            <a:r>
              <a:rPr lang="pl-PL" dirty="0" err="1" smtClean="0"/>
              <a:t>our</a:t>
            </a:r>
            <a:r>
              <a:rPr lang="pl-PL" dirty="0" smtClean="0"/>
              <a:t> </a:t>
            </a:r>
            <a:r>
              <a:rPr lang="pl-PL" dirty="0" err="1" smtClean="0"/>
              <a:t>case</a:t>
            </a:r>
            <a:r>
              <a:rPr lang="pl-PL" dirty="0" smtClean="0"/>
              <a:t>:</a:t>
            </a:r>
          </a:p>
          <a:p>
            <a:pPr marL="0" indent="0">
              <a:buNone/>
            </a:pPr>
            <a:r>
              <a:rPr lang="pl-PL" dirty="0" smtClean="0"/>
              <a:t>    Q(b</a:t>
            </a:r>
            <a:r>
              <a:rPr lang="pl-PL" dirty="0"/>
              <a:t>, s) = −</a:t>
            </a:r>
            <a:r>
              <a:rPr lang="pl-PL" dirty="0" err="1"/>
              <a:t>price</a:t>
            </a:r>
            <a:r>
              <a:rPr lang="pl-PL" dirty="0"/>
              <a:t>(s) </a:t>
            </a:r>
            <a:r>
              <a:rPr lang="pl-PL" dirty="0" smtClean="0"/>
              <a:t>  </a:t>
            </a:r>
            <a:r>
              <a:rPr lang="pl-PL" dirty="0" smtClean="0">
                <a:solidFill>
                  <a:srgbClr val="FFC000"/>
                </a:solidFill>
              </a:rPr>
              <a:t>[no </a:t>
            </a:r>
            <a:r>
              <a:rPr lang="pl-PL" dirty="0" err="1" smtClean="0">
                <a:solidFill>
                  <a:srgbClr val="FFC000"/>
                </a:solidFill>
              </a:rPr>
              <a:t>future</a:t>
            </a:r>
            <a:r>
              <a:rPr lang="pl-PL" dirty="0" smtClean="0">
                <a:solidFill>
                  <a:srgbClr val="FFC000"/>
                </a:solidFill>
              </a:rPr>
              <a:t> </a:t>
            </a:r>
            <a:r>
              <a:rPr lang="pl-PL" dirty="0" err="1" smtClean="0">
                <a:solidFill>
                  <a:srgbClr val="FFC000"/>
                </a:solidFill>
              </a:rPr>
              <a:t>award</a:t>
            </a:r>
            <a:r>
              <a:rPr lang="pl-PL" dirty="0" smtClean="0">
                <a:solidFill>
                  <a:srgbClr val="FFC000"/>
                </a:solidFill>
              </a:rPr>
              <a:t>]</a:t>
            </a:r>
            <a:endParaRPr lang="pl-PL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pl-PL" dirty="0" smtClean="0"/>
              <a:t>    Q(w</a:t>
            </a:r>
            <a:r>
              <a:rPr lang="pl-PL" dirty="0"/>
              <a:t>, s) = max(Q(b, s′), Q(w, s′)) </a:t>
            </a:r>
            <a:r>
              <a:rPr lang="pl-PL" dirty="0" smtClean="0">
                <a:solidFill>
                  <a:srgbClr val="FFC000"/>
                </a:solidFill>
              </a:rPr>
              <a:t>[no instant </a:t>
            </a:r>
            <a:r>
              <a:rPr lang="pl-PL" dirty="0" err="1" smtClean="0">
                <a:solidFill>
                  <a:srgbClr val="FFC000"/>
                </a:solidFill>
              </a:rPr>
              <a:t>awd</a:t>
            </a:r>
            <a:r>
              <a:rPr lang="pl-PL" dirty="0" smtClean="0">
                <a:solidFill>
                  <a:srgbClr val="FFC000"/>
                </a:solidFill>
              </a:rPr>
              <a:t>] </a:t>
            </a:r>
          </a:p>
          <a:p>
            <a:pPr marL="0" indent="0">
              <a:buNone/>
            </a:pPr>
            <a:endParaRPr lang="pl-PL" dirty="0" smtClean="0"/>
          </a:p>
          <a:p>
            <a:r>
              <a:rPr lang="pl-PL" dirty="0" err="1"/>
              <a:t>Averaging</a:t>
            </a:r>
            <a:r>
              <a:rPr lang="pl-PL" dirty="0"/>
              <a:t> </a:t>
            </a:r>
            <a:r>
              <a:rPr lang="pl-PL" dirty="0" smtClean="0"/>
              <a:t>step: </a:t>
            </a:r>
            <a:r>
              <a:rPr lang="pl-PL" dirty="0" err="1"/>
              <a:t>Our</a:t>
            </a:r>
            <a:r>
              <a:rPr lang="pl-PL" dirty="0"/>
              <a:t> </a:t>
            </a:r>
            <a:r>
              <a:rPr lang="pl-PL" dirty="0" err="1" smtClean="0"/>
              <a:t>equivalence</a:t>
            </a:r>
            <a:r>
              <a:rPr lang="pl-PL" dirty="0" smtClean="0"/>
              <a:t> </a:t>
            </a:r>
            <a:r>
              <a:rPr lang="pl-PL" dirty="0" err="1"/>
              <a:t>class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set of </a:t>
            </a:r>
            <a:r>
              <a:rPr lang="pl-PL" dirty="0" err="1"/>
              <a:t>states</a:t>
            </a:r>
            <a:r>
              <a:rPr lang="pl-PL" dirty="0"/>
              <a:t> with the same </a:t>
            </a:r>
            <a:r>
              <a:rPr lang="pl-PL" dirty="0" err="1"/>
              <a:t>flight</a:t>
            </a:r>
            <a:r>
              <a:rPr lang="pl-PL" dirty="0"/>
              <a:t> </a:t>
            </a:r>
            <a:r>
              <a:rPr lang="pl-PL" dirty="0" err="1"/>
              <a:t>number</a:t>
            </a:r>
            <a:r>
              <a:rPr lang="pl-PL" dirty="0"/>
              <a:t> and the same </a:t>
            </a:r>
            <a:r>
              <a:rPr lang="pl-PL" dirty="0" err="1"/>
              <a:t>days</a:t>
            </a:r>
            <a:r>
              <a:rPr lang="pl-PL" dirty="0"/>
              <a:t> </a:t>
            </a:r>
            <a:r>
              <a:rPr lang="pl-PL" dirty="0" err="1"/>
              <a:t>before</a:t>
            </a:r>
            <a:r>
              <a:rPr lang="pl-PL" dirty="0"/>
              <a:t> </a:t>
            </a:r>
            <a:r>
              <a:rPr lang="pl-PL" dirty="0" err="1" smtClean="0"/>
              <a:t>takeoff</a:t>
            </a:r>
            <a:r>
              <a:rPr lang="pl-PL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l-GR" dirty="0" smtClean="0"/>
              <a:t>Q(a</a:t>
            </a:r>
            <a:r>
              <a:rPr lang="el-GR" dirty="0"/>
              <a:t>′, s′) = </a:t>
            </a:r>
            <a:r>
              <a:rPr lang="el-GR" dirty="0" err="1"/>
              <a:t>Avg</a:t>
            </a:r>
            <a:r>
              <a:rPr lang="el-GR" baseline="-25000" dirty="0" err="1"/>
              <a:t>s</a:t>
            </a:r>
            <a:r>
              <a:rPr lang="el-GR" baseline="-25000" dirty="0"/>
              <a:t>∗∼s</a:t>
            </a:r>
            <a:r>
              <a:rPr lang="el-GR" dirty="0"/>
              <a:t>(R(s∗, a′) + </a:t>
            </a:r>
            <a:r>
              <a:rPr lang="el-GR" dirty="0" smtClean="0"/>
              <a:t>γ</a:t>
            </a:r>
            <a:r>
              <a:rPr lang="en-US" dirty="0" smtClean="0"/>
              <a:t> </a:t>
            </a:r>
            <a:r>
              <a:rPr lang="el-GR" dirty="0" err="1" smtClean="0"/>
              <a:t>max</a:t>
            </a:r>
            <a:r>
              <a:rPr lang="el-GR" baseline="-25000" dirty="0" err="1" smtClean="0"/>
              <a:t>a</a:t>
            </a:r>
            <a:r>
              <a:rPr lang="el-GR" baseline="-25000" dirty="0"/>
              <a:t>′ </a:t>
            </a:r>
            <a:r>
              <a:rPr lang="el-GR" dirty="0"/>
              <a:t>(Q(a′, s′))) </a:t>
            </a:r>
          </a:p>
          <a:p>
            <a:endParaRPr lang="pl-PL" dirty="0"/>
          </a:p>
          <a:p>
            <a:pPr marL="0" indent="0">
              <a:buNone/>
            </a:pPr>
            <a:endParaRPr lang="pl-PL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27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201" y="390952"/>
            <a:ext cx="4733855" cy="45811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Overall work flow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7" name="圆角矩形 27"/>
          <p:cNvSpPr/>
          <p:nvPr/>
        </p:nvSpPr>
        <p:spPr>
          <a:xfrm>
            <a:off x="112040" y="2512972"/>
            <a:ext cx="7425711" cy="134314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圆角矩形 3"/>
          <p:cNvSpPr/>
          <p:nvPr/>
        </p:nvSpPr>
        <p:spPr>
          <a:xfrm>
            <a:off x="184226" y="1233553"/>
            <a:ext cx="2460259" cy="786957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8575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accent2">
                    <a:lumMod val="50000"/>
                  </a:schemeClr>
                </a:solidFill>
              </a:rPr>
              <a:t>unknown target function     f:</a:t>
            </a:r>
            <a:r>
              <a:rPr lang="zh-CN" altLang="en-US" sz="1600" dirty="0">
                <a:solidFill>
                  <a:schemeClr val="accent2">
                    <a:lumMod val="50000"/>
                  </a:schemeClr>
                </a:solidFill>
                <a:latin typeface="Vijaya" charset="0"/>
              </a:rPr>
              <a:t>x </a:t>
            </a:r>
            <a:r>
              <a:rPr lang="zh-CN" altLang="en-US" sz="1600" dirty="0">
                <a:solidFill>
                  <a:schemeClr val="accent2">
                    <a:lumMod val="50000"/>
                  </a:schemeClr>
                </a:solidFill>
                <a:cs typeface="Arial" charset="0"/>
              </a:rPr>
              <a:t>→</a:t>
            </a:r>
            <a:r>
              <a:rPr lang="zh-CN" altLang="en-US" sz="1600" dirty="0">
                <a:solidFill>
                  <a:schemeClr val="accent2">
                    <a:lumMod val="50000"/>
                  </a:schemeClr>
                </a:solidFill>
                <a:latin typeface="Monotype Corsiva" charset="0"/>
              </a:rPr>
              <a:t>y</a:t>
            </a:r>
          </a:p>
        </p:txBody>
      </p:sp>
      <p:sp>
        <p:nvSpPr>
          <p:cNvPr id="49" name="矩形 4"/>
          <p:cNvSpPr/>
          <p:nvPr/>
        </p:nvSpPr>
        <p:spPr>
          <a:xfrm>
            <a:off x="234740" y="2695127"/>
            <a:ext cx="1842053" cy="921373"/>
          </a:xfrm>
          <a:prstGeom prst="rect">
            <a:avLst/>
          </a:prstGeom>
          <a:solidFill>
            <a:schemeClr val="bg2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rgbClr val="002060"/>
                </a:solidFill>
              </a:rPr>
              <a:t>traning </a:t>
            </a:r>
            <a:r>
              <a:rPr lang="en-US" altLang="zh-CN" sz="1600" dirty="0">
                <a:solidFill>
                  <a:srgbClr val="002060"/>
                </a:solidFill>
              </a:rPr>
              <a:t>s</a:t>
            </a:r>
            <a:r>
              <a:rPr lang="zh-CN" altLang="en-US" sz="1600" dirty="0">
                <a:solidFill>
                  <a:srgbClr val="002060"/>
                </a:solidFill>
              </a:rPr>
              <a:t>amples </a:t>
            </a:r>
          </a:p>
          <a:p>
            <a:pPr algn="ctr"/>
            <a:r>
              <a:rPr lang="en-US" altLang="zh-CN" sz="1600" dirty="0">
                <a:solidFill>
                  <a:srgbClr val="002060"/>
                </a:solidFill>
              </a:rPr>
              <a:t>for</a:t>
            </a:r>
            <a:r>
              <a:rPr lang="zh-CN" altLang="en-US" sz="1600" dirty="0">
                <a:solidFill>
                  <a:srgbClr val="002060"/>
                </a:solidFill>
              </a:rPr>
              <a:t> </a:t>
            </a:r>
            <a:r>
              <a:rPr lang="en-US" altLang="zh-CN" sz="1600" b="1" i="1" dirty="0">
                <a:solidFill>
                  <a:srgbClr val="002060"/>
                </a:solidFill>
              </a:rPr>
              <a:t>specific</a:t>
            </a:r>
            <a:r>
              <a:rPr lang="zh-CN" altLang="en-US" sz="1600" b="1" i="1" dirty="0">
                <a:solidFill>
                  <a:srgbClr val="002060"/>
                </a:solidFill>
              </a:rPr>
              <a:t> </a:t>
            </a:r>
            <a:r>
              <a:rPr lang="en-US" altLang="zh-CN" sz="1600" b="1" i="1" dirty="0">
                <a:solidFill>
                  <a:srgbClr val="002060"/>
                </a:solidFill>
              </a:rPr>
              <a:t>routes</a:t>
            </a:r>
            <a:endParaRPr lang="zh-CN" altLang="en-US" sz="1600" b="1" i="1" dirty="0">
              <a:solidFill>
                <a:srgbClr val="002060"/>
              </a:solidFill>
            </a:endParaRPr>
          </a:p>
          <a:p>
            <a:pPr algn="ctr"/>
            <a:r>
              <a:rPr lang="zh-CN" altLang="en-US" sz="1600" dirty="0">
                <a:solidFill>
                  <a:srgbClr val="002060"/>
                </a:solidFill>
                <a:latin typeface="Monotype Corsiva" charset="0"/>
              </a:rPr>
              <a:t>D</a:t>
            </a:r>
            <a:r>
              <a:rPr lang="zh-CN" altLang="en-US" sz="1600" dirty="0">
                <a:solidFill>
                  <a:srgbClr val="002060"/>
                </a:solidFill>
              </a:rPr>
              <a:t>:(</a:t>
            </a:r>
            <a:r>
              <a:rPr lang="zh-CN" altLang="en-US" sz="1600" b="1" dirty="0">
                <a:solidFill>
                  <a:srgbClr val="002060"/>
                </a:solidFill>
              </a:rPr>
              <a:t>x</a:t>
            </a:r>
            <a:r>
              <a:rPr lang="zh-CN" altLang="en-US" sz="1600" b="1" baseline="-25000" dirty="0">
                <a:solidFill>
                  <a:srgbClr val="002060"/>
                </a:solidFill>
              </a:rPr>
              <a:t>1</a:t>
            </a:r>
            <a:r>
              <a:rPr lang="zh-CN" altLang="en-US" sz="1600" dirty="0">
                <a:solidFill>
                  <a:srgbClr val="002060"/>
                </a:solidFill>
              </a:rPr>
              <a:t>,y</a:t>
            </a:r>
            <a:r>
              <a:rPr lang="zh-CN" altLang="en-US" sz="1600" baseline="-25000" dirty="0">
                <a:solidFill>
                  <a:srgbClr val="002060"/>
                </a:solidFill>
              </a:rPr>
              <a:t>1</a:t>
            </a:r>
            <a:r>
              <a:rPr lang="zh-CN" altLang="en-US" sz="1600" dirty="0">
                <a:solidFill>
                  <a:srgbClr val="002060"/>
                </a:solidFill>
              </a:rPr>
              <a:t>), … </a:t>
            </a:r>
            <a:r>
              <a:rPr lang="en-US" altLang="zh-CN" sz="1600" dirty="0">
                <a:solidFill>
                  <a:srgbClr val="002060"/>
                </a:solidFill>
              </a:rPr>
              <a:t>,</a:t>
            </a:r>
            <a:r>
              <a:rPr lang="zh-CN" altLang="en-US" sz="1600" dirty="0">
                <a:solidFill>
                  <a:srgbClr val="002060"/>
                </a:solidFill>
              </a:rPr>
              <a:t> (</a:t>
            </a:r>
            <a:r>
              <a:rPr lang="zh-CN" altLang="en-US" sz="1600" b="1" dirty="0">
                <a:solidFill>
                  <a:srgbClr val="002060"/>
                </a:solidFill>
              </a:rPr>
              <a:t>x</a:t>
            </a:r>
            <a:r>
              <a:rPr lang="zh-CN" altLang="en-US" sz="1600" b="1" baseline="-25000" dirty="0">
                <a:solidFill>
                  <a:srgbClr val="002060"/>
                </a:solidFill>
              </a:rPr>
              <a:t>N</a:t>
            </a:r>
            <a:r>
              <a:rPr lang="zh-CN" altLang="en-US" sz="1600" dirty="0">
                <a:solidFill>
                  <a:srgbClr val="002060"/>
                </a:solidFill>
              </a:rPr>
              <a:t>,y</a:t>
            </a:r>
            <a:r>
              <a:rPr lang="zh-CN" altLang="en-US" sz="1600" baseline="-25000" dirty="0">
                <a:solidFill>
                  <a:srgbClr val="002060"/>
                </a:solidFill>
              </a:rPr>
              <a:t>N</a:t>
            </a:r>
            <a:r>
              <a:rPr lang="zh-CN" altLang="en-US" sz="1600" dirty="0">
                <a:solidFill>
                  <a:srgbClr val="002060"/>
                </a:solidFill>
              </a:rPr>
              <a:t>)</a:t>
            </a:r>
          </a:p>
        </p:txBody>
      </p:sp>
      <p:sp>
        <p:nvSpPr>
          <p:cNvPr id="50" name="矩形 5"/>
          <p:cNvSpPr/>
          <p:nvPr/>
        </p:nvSpPr>
        <p:spPr>
          <a:xfrm>
            <a:off x="5446108" y="2707268"/>
            <a:ext cx="1949567" cy="939368"/>
          </a:xfrm>
          <a:prstGeom prst="rect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rgbClr val="7030A0"/>
                </a:solidFill>
              </a:rPr>
              <a:t>final hypothesis</a:t>
            </a:r>
          </a:p>
          <a:p>
            <a:pPr algn="ctr"/>
            <a:r>
              <a:rPr lang="zh-CN" altLang="en-US" sz="1600" dirty="0">
                <a:solidFill>
                  <a:srgbClr val="7030A0"/>
                </a:solidFill>
              </a:rPr>
              <a:t>g ≈</a:t>
            </a:r>
            <a:r>
              <a:rPr lang="zh-CN" altLang="en-US" sz="1600" dirty="0"/>
              <a:t> </a:t>
            </a:r>
            <a:r>
              <a:rPr lang="zh-CN" altLang="en-US" sz="1600" dirty="0">
                <a:solidFill>
                  <a:schemeClr val="accent2">
                    <a:lumMod val="50000"/>
                  </a:schemeClr>
                </a:solidFill>
              </a:rPr>
              <a:t>f</a:t>
            </a:r>
          </a:p>
        </p:txBody>
      </p:sp>
      <p:sp>
        <p:nvSpPr>
          <p:cNvPr id="51" name="椭圆 6"/>
          <p:cNvSpPr/>
          <p:nvPr/>
        </p:nvSpPr>
        <p:spPr>
          <a:xfrm>
            <a:off x="2691474" y="2677132"/>
            <a:ext cx="2196830" cy="977232"/>
          </a:xfrm>
          <a:prstGeom prst="ellipse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rgbClr val="C00000"/>
                </a:solidFill>
              </a:rPr>
              <a:t>learning</a:t>
            </a:r>
          </a:p>
          <a:p>
            <a:pPr algn="ctr"/>
            <a:r>
              <a:rPr lang="zh-CN" altLang="en-US" sz="1600" dirty="0">
                <a:solidFill>
                  <a:srgbClr val="C00000"/>
                </a:solidFill>
              </a:rPr>
              <a:t>algorithm</a:t>
            </a:r>
          </a:p>
          <a:p>
            <a:pPr algn="ctr"/>
            <a:r>
              <a:rPr lang="zh-CN" altLang="en-US" sz="1600" dirty="0">
                <a:solidFill>
                  <a:srgbClr val="C00000"/>
                </a:solidFill>
                <a:latin typeface="Monotype Corsiva" charset="0"/>
              </a:rPr>
              <a:t> A</a:t>
            </a:r>
          </a:p>
        </p:txBody>
      </p:sp>
      <p:sp>
        <p:nvSpPr>
          <p:cNvPr id="52" name="文本框 8"/>
          <p:cNvSpPr txBox="1"/>
          <p:nvPr/>
        </p:nvSpPr>
        <p:spPr>
          <a:xfrm>
            <a:off x="1477594" y="1988064"/>
            <a:ext cx="2844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(ideal </a:t>
            </a:r>
            <a:r>
              <a:rPr lang="en-US" altLang="zh-CN" sz="1600" dirty="0">
                <a:solidFill>
                  <a:schemeClr val="bg1"/>
                </a:solidFill>
              </a:rPr>
              <a:t>ticket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price</a:t>
            </a:r>
            <a:r>
              <a:rPr lang="zh-CN" altLang="en-US" sz="1600" dirty="0">
                <a:solidFill>
                  <a:schemeClr val="bg1"/>
                </a:solidFill>
              </a:rPr>
              <a:t> formula)</a:t>
            </a:r>
          </a:p>
        </p:txBody>
      </p:sp>
      <p:sp>
        <p:nvSpPr>
          <p:cNvPr id="53" name="文本框 9"/>
          <p:cNvSpPr txBox="1"/>
          <p:nvPr/>
        </p:nvSpPr>
        <p:spPr>
          <a:xfrm>
            <a:off x="127802" y="3567682"/>
            <a:ext cx="33566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zh-CN" altLang="en-US" sz="1400" b="1" dirty="0">
                <a:solidFill>
                  <a:schemeClr val="accent1">
                    <a:lumMod val="50000"/>
                  </a:schemeClr>
                </a:solidFill>
              </a:rPr>
              <a:t>historical records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</a:rPr>
              <a:t> in a</a:t>
            </a:r>
            <a:r>
              <a:rPr lang="en-US" altLang="zh-CN" sz="1400" dirty="0">
                <a:solidFill>
                  <a:schemeClr val="accent1">
                    <a:lumMod val="50000"/>
                  </a:schemeClr>
                </a:solidFill>
              </a:rPr>
              <a:t>n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</a:rPr>
              <a:t> airplane company)</a:t>
            </a:r>
          </a:p>
        </p:txBody>
      </p:sp>
      <p:sp>
        <p:nvSpPr>
          <p:cNvPr id="54" name="文本框 11"/>
          <p:cNvSpPr txBox="1"/>
          <p:nvPr/>
        </p:nvSpPr>
        <p:spPr>
          <a:xfrm>
            <a:off x="7515893" y="3938830"/>
            <a:ext cx="2705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(</a:t>
            </a:r>
            <a:r>
              <a:rPr lang="en-US" altLang="zh-CN" sz="1600" dirty="0">
                <a:solidFill>
                  <a:schemeClr val="bg1"/>
                </a:solidFill>
              </a:rPr>
              <a:t>'</a:t>
            </a:r>
            <a:r>
              <a:rPr lang="zh-CN" altLang="en-US" sz="1600" dirty="0">
                <a:solidFill>
                  <a:schemeClr val="bg1"/>
                </a:solidFill>
              </a:rPr>
              <a:t>learned</a:t>
            </a:r>
            <a:r>
              <a:rPr lang="en-US" altLang="zh-CN" sz="1600" dirty="0">
                <a:solidFill>
                  <a:schemeClr val="bg1"/>
                </a:solidFill>
              </a:rPr>
              <a:t>' </a:t>
            </a:r>
            <a:r>
              <a:rPr lang="zh-CN" altLang="en-US" sz="1600" dirty="0">
                <a:solidFill>
                  <a:schemeClr val="bg1"/>
                </a:solidFill>
              </a:rPr>
              <a:t>formula to be used)</a:t>
            </a:r>
          </a:p>
        </p:txBody>
      </p:sp>
      <p:sp>
        <p:nvSpPr>
          <p:cNvPr id="55" name="圆角矩形 29"/>
          <p:cNvSpPr/>
          <p:nvPr/>
        </p:nvSpPr>
        <p:spPr>
          <a:xfrm>
            <a:off x="68541" y="4311796"/>
            <a:ext cx="2575944" cy="825645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accent2">
                    <a:lumMod val="50000"/>
                  </a:schemeClr>
                </a:solidFill>
              </a:rPr>
              <a:t>Identify and define inputs and outputs</a:t>
            </a:r>
          </a:p>
        </p:txBody>
      </p:sp>
      <p:sp>
        <p:nvSpPr>
          <p:cNvPr id="56" name="圆角矩形 3"/>
          <p:cNvSpPr/>
          <p:nvPr/>
        </p:nvSpPr>
        <p:spPr>
          <a:xfrm>
            <a:off x="8088667" y="1318995"/>
            <a:ext cx="2055057" cy="913493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8575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002060"/>
              </a:solidFill>
            </a:endParaRPr>
          </a:p>
          <a:p>
            <a:pPr algn="ctr"/>
            <a:r>
              <a:rPr lang="en-US" altLang="zh-CN" sz="1600" dirty="0">
                <a:solidFill>
                  <a:srgbClr val="002060"/>
                </a:solidFill>
              </a:rPr>
              <a:t>test</a:t>
            </a:r>
            <a:r>
              <a:rPr lang="zh-CN" altLang="en-US" sz="1600" dirty="0">
                <a:solidFill>
                  <a:srgbClr val="002060"/>
                </a:solidFill>
              </a:rPr>
              <a:t> </a:t>
            </a:r>
            <a:r>
              <a:rPr lang="en-US" altLang="zh-CN" sz="1600" dirty="0">
                <a:solidFill>
                  <a:srgbClr val="002060"/>
                </a:solidFill>
              </a:rPr>
              <a:t>samples</a:t>
            </a:r>
            <a:r>
              <a:rPr lang="zh-CN" altLang="en-US" sz="1600" dirty="0">
                <a:solidFill>
                  <a:srgbClr val="002060"/>
                </a:solidFill>
              </a:rPr>
              <a:t> </a:t>
            </a:r>
          </a:p>
          <a:p>
            <a:pPr algn="ctr"/>
            <a:r>
              <a:rPr lang="en-US" altLang="zh-CN" sz="1600" dirty="0">
                <a:solidFill>
                  <a:srgbClr val="002060"/>
                </a:solidFill>
              </a:rPr>
              <a:t>for</a:t>
            </a:r>
            <a:r>
              <a:rPr lang="zh-CN" altLang="en-US" sz="1600" dirty="0">
                <a:solidFill>
                  <a:srgbClr val="002060"/>
                </a:solidFill>
              </a:rPr>
              <a:t> </a:t>
            </a:r>
            <a:r>
              <a:rPr lang="en-US" altLang="zh-CN" sz="1600" b="1" i="1" dirty="0">
                <a:solidFill>
                  <a:srgbClr val="002060"/>
                </a:solidFill>
              </a:rPr>
              <a:t>specific</a:t>
            </a:r>
            <a:r>
              <a:rPr lang="zh-CN" altLang="en-US" sz="1600" b="1" i="1" dirty="0">
                <a:solidFill>
                  <a:srgbClr val="002060"/>
                </a:solidFill>
              </a:rPr>
              <a:t> </a:t>
            </a:r>
            <a:r>
              <a:rPr lang="en-US" altLang="zh-CN" sz="1600" b="1" i="1" dirty="0">
                <a:solidFill>
                  <a:srgbClr val="002060"/>
                </a:solidFill>
              </a:rPr>
              <a:t>routes</a:t>
            </a:r>
            <a:endParaRPr lang="zh-CN" altLang="en-US" sz="1600" b="1" i="1" dirty="0">
              <a:solidFill>
                <a:srgbClr val="002060"/>
              </a:solidFill>
            </a:endParaRPr>
          </a:p>
          <a:p>
            <a:pPr algn="ctr"/>
            <a:r>
              <a:rPr lang="zh-CN" altLang="en-US" sz="1600" dirty="0">
                <a:solidFill>
                  <a:srgbClr val="002060"/>
                </a:solidFill>
                <a:latin typeface="Monotype Corsiva" charset="0"/>
              </a:rPr>
              <a:t>D</a:t>
            </a:r>
            <a:r>
              <a:rPr lang="zh-CN" altLang="en-US" sz="1600" dirty="0">
                <a:solidFill>
                  <a:srgbClr val="002060"/>
                </a:solidFill>
              </a:rPr>
              <a:t>:(</a:t>
            </a:r>
            <a:r>
              <a:rPr lang="zh-CN" altLang="en-US" sz="1600" b="1" dirty="0">
                <a:solidFill>
                  <a:srgbClr val="002060"/>
                </a:solidFill>
              </a:rPr>
              <a:t>x</a:t>
            </a:r>
            <a:r>
              <a:rPr lang="zh-CN" altLang="en-US" sz="1600" b="1" baseline="-25000" dirty="0">
                <a:solidFill>
                  <a:srgbClr val="002060"/>
                </a:solidFill>
              </a:rPr>
              <a:t>1</a:t>
            </a:r>
            <a:r>
              <a:rPr lang="zh-CN" altLang="en-US" sz="1600" dirty="0">
                <a:solidFill>
                  <a:srgbClr val="002060"/>
                </a:solidFill>
              </a:rPr>
              <a:t>), … </a:t>
            </a:r>
            <a:r>
              <a:rPr lang="en-US" altLang="zh-CN" sz="1600" dirty="0">
                <a:solidFill>
                  <a:srgbClr val="002060"/>
                </a:solidFill>
              </a:rPr>
              <a:t>,</a:t>
            </a:r>
            <a:r>
              <a:rPr lang="zh-CN" altLang="en-US" sz="1600" dirty="0">
                <a:solidFill>
                  <a:srgbClr val="002060"/>
                </a:solidFill>
              </a:rPr>
              <a:t> (</a:t>
            </a:r>
            <a:r>
              <a:rPr lang="zh-CN" altLang="en-US" sz="1600" b="1" dirty="0">
                <a:solidFill>
                  <a:srgbClr val="002060"/>
                </a:solidFill>
              </a:rPr>
              <a:t>x</a:t>
            </a:r>
            <a:r>
              <a:rPr lang="en-US" altLang="zh-CN" sz="1600" b="1" baseline="-25000" dirty="0">
                <a:solidFill>
                  <a:srgbClr val="002060"/>
                </a:solidFill>
              </a:rPr>
              <a:t>M</a:t>
            </a:r>
            <a:r>
              <a:rPr lang="zh-CN" altLang="en-US" sz="1600" dirty="0">
                <a:solidFill>
                  <a:srgbClr val="002060"/>
                </a:solidFill>
              </a:rPr>
              <a:t>)</a:t>
            </a:r>
          </a:p>
          <a:p>
            <a:pPr algn="ctr"/>
            <a:endParaRPr lang="zh-CN" altLang="en-US" sz="1600" dirty="0">
              <a:solidFill>
                <a:schemeClr val="accent2">
                  <a:lumMod val="50000"/>
                </a:schemeClr>
              </a:solidFill>
              <a:latin typeface="Monotype Corsiva" charset="0"/>
            </a:endParaRPr>
          </a:p>
        </p:txBody>
      </p:sp>
      <p:sp>
        <p:nvSpPr>
          <p:cNvPr id="57" name="文本框 11"/>
          <p:cNvSpPr txBox="1"/>
          <p:nvPr/>
        </p:nvSpPr>
        <p:spPr>
          <a:xfrm>
            <a:off x="1368346" y="3822620"/>
            <a:ext cx="1833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</a:rPr>
              <a:t>extract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features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for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</a:p>
          <a:p>
            <a:r>
              <a:rPr lang="en-US" altLang="zh-CN" sz="1600" b="1" i="1" dirty="0">
                <a:solidFill>
                  <a:schemeClr val="bg1"/>
                </a:solidFill>
              </a:rPr>
              <a:t>specific</a:t>
            </a:r>
            <a:r>
              <a:rPr lang="zh-CN" altLang="en-US" sz="1600" b="1" i="1" dirty="0">
                <a:solidFill>
                  <a:schemeClr val="bg1"/>
                </a:solidFill>
              </a:rPr>
              <a:t> </a:t>
            </a:r>
            <a:r>
              <a:rPr lang="en-US" altLang="zh-CN" sz="1600" b="1" i="1" dirty="0">
                <a:solidFill>
                  <a:schemeClr val="bg1"/>
                </a:solidFill>
              </a:rPr>
              <a:t>routes</a:t>
            </a:r>
            <a:endParaRPr lang="zh-CN" altLang="en-US" sz="1600" b="1" i="1" dirty="0">
              <a:solidFill>
                <a:schemeClr val="bg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1106776" y="4542403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sp>
        <p:nvSpPr>
          <p:cNvPr id="59" name="圆角矩形 3"/>
          <p:cNvSpPr/>
          <p:nvPr/>
        </p:nvSpPr>
        <p:spPr>
          <a:xfrm>
            <a:off x="75907" y="5606978"/>
            <a:ext cx="2568578" cy="775956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28575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rgbClr val="002060"/>
              </a:solidFill>
            </a:endParaRPr>
          </a:p>
          <a:p>
            <a:pPr algn="ctr"/>
            <a:r>
              <a:rPr lang="en-US" altLang="zh-CN" sz="1600" dirty="0">
                <a:solidFill>
                  <a:srgbClr val="002060"/>
                </a:solidFill>
              </a:rPr>
              <a:t>test</a:t>
            </a:r>
            <a:r>
              <a:rPr lang="zh-CN" altLang="en-US" sz="1600" dirty="0">
                <a:solidFill>
                  <a:srgbClr val="002060"/>
                </a:solidFill>
              </a:rPr>
              <a:t> </a:t>
            </a:r>
            <a:r>
              <a:rPr lang="en-US" altLang="zh-CN" sz="1600" dirty="0">
                <a:solidFill>
                  <a:srgbClr val="002060"/>
                </a:solidFill>
              </a:rPr>
              <a:t>samples</a:t>
            </a:r>
            <a:r>
              <a:rPr lang="zh-CN" altLang="en-US" sz="1600" dirty="0">
                <a:solidFill>
                  <a:srgbClr val="002060"/>
                </a:solidFill>
              </a:rPr>
              <a:t> </a:t>
            </a:r>
          </a:p>
          <a:p>
            <a:pPr algn="ctr"/>
            <a:r>
              <a:rPr lang="en-US" altLang="zh-CN" sz="1600" dirty="0">
                <a:solidFill>
                  <a:srgbClr val="002060"/>
                </a:solidFill>
              </a:rPr>
              <a:t>for</a:t>
            </a:r>
            <a:r>
              <a:rPr lang="zh-CN" altLang="en-US" sz="1600" dirty="0">
                <a:solidFill>
                  <a:srgbClr val="002060"/>
                </a:solidFill>
              </a:rPr>
              <a:t> </a:t>
            </a:r>
            <a:r>
              <a:rPr lang="en-US" altLang="zh-CN" sz="1600" b="1" i="1" dirty="0">
                <a:solidFill>
                  <a:srgbClr val="002060"/>
                </a:solidFill>
              </a:rPr>
              <a:t>generalized</a:t>
            </a:r>
            <a:r>
              <a:rPr lang="zh-CN" altLang="en-US" sz="1600" b="1" i="1" dirty="0">
                <a:solidFill>
                  <a:srgbClr val="002060"/>
                </a:solidFill>
              </a:rPr>
              <a:t> </a:t>
            </a:r>
            <a:r>
              <a:rPr lang="en-US" altLang="zh-CN" sz="1600" b="1" i="1" dirty="0">
                <a:solidFill>
                  <a:srgbClr val="002060"/>
                </a:solidFill>
              </a:rPr>
              <a:t>routes</a:t>
            </a:r>
            <a:endParaRPr lang="zh-CN" altLang="en-US" sz="1600" b="1" i="1" dirty="0">
              <a:solidFill>
                <a:srgbClr val="002060"/>
              </a:solidFill>
            </a:endParaRPr>
          </a:p>
          <a:p>
            <a:pPr algn="ctr"/>
            <a:r>
              <a:rPr lang="zh-CN" altLang="en-US" sz="1600" dirty="0">
                <a:solidFill>
                  <a:srgbClr val="002060"/>
                </a:solidFill>
                <a:latin typeface="Monotype Corsiva" charset="0"/>
              </a:rPr>
              <a:t>D</a:t>
            </a:r>
            <a:r>
              <a:rPr lang="zh-CN" altLang="en-US" sz="1600" dirty="0">
                <a:solidFill>
                  <a:srgbClr val="002060"/>
                </a:solidFill>
              </a:rPr>
              <a:t>:(</a:t>
            </a:r>
            <a:r>
              <a:rPr lang="zh-CN" altLang="en-US" sz="1600" b="1" dirty="0">
                <a:solidFill>
                  <a:srgbClr val="002060"/>
                </a:solidFill>
              </a:rPr>
              <a:t>x</a:t>
            </a:r>
            <a:r>
              <a:rPr lang="zh-CN" altLang="en-US" sz="1600" b="1" baseline="-25000" dirty="0">
                <a:solidFill>
                  <a:srgbClr val="002060"/>
                </a:solidFill>
              </a:rPr>
              <a:t>1</a:t>
            </a:r>
            <a:r>
              <a:rPr lang="zh-CN" altLang="en-US" sz="1600" dirty="0">
                <a:solidFill>
                  <a:srgbClr val="002060"/>
                </a:solidFill>
              </a:rPr>
              <a:t>), … </a:t>
            </a:r>
            <a:r>
              <a:rPr lang="en-US" altLang="zh-CN" sz="1600" dirty="0">
                <a:solidFill>
                  <a:srgbClr val="002060"/>
                </a:solidFill>
              </a:rPr>
              <a:t>,</a:t>
            </a:r>
            <a:r>
              <a:rPr lang="zh-CN" altLang="en-US" sz="1600" dirty="0">
                <a:solidFill>
                  <a:srgbClr val="002060"/>
                </a:solidFill>
              </a:rPr>
              <a:t> (</a:t>
            </a:r>
            <a:r>
              <a:rPr lang="zh-CN" altLang="en-US" sz="1600" b="1" dirty="0">
                <a:solidFill>
                  <a:srgbClr val="002060"/>
                </a:solidFill>
              </a:rPr>
              <a:t>x</a:t>
            </a:r>
            <a:r>
              <a:rPr lang="en-US" altLang="zh-CN" sz="1600" b="1" baseline="-25000" dirty="0">
                <a:solidFill>
                  <a:srgbClr val="002060"/>
                </a:solidFill>
              </a:rPr>
              <a:t>K</a:t>
            </a:r>
            <a:r>
              <a:rPr lang="zh-CN" altLang="en-US" sz="1600" dirty="0">
                <a:solidFill>
                  <a:srgbClr val="002060"/>
                </a:solidFill>
              </a:rPr>
              <a:t>)</a:t>
            </a:r>
          </a:p>
          <a:p>
            <a:pPr algn="ctr"/>
            <a:endParaRPr lang="zh-CN" altLang="en-US" sz="1600" dirty="0">
              <a:solidFill>
                <a:schemeClr val="accent2">
                  <a:lumMod val="50000"/>
                </a:schemeClr>
              </a:solidFill>
              <a:latin typeface="Monotype Corsiva" charset="0"/>
            </a:endParaRPr>
          </a:p>
        </p:txBody>
      </p:sp>
      <p:sp>
        <p:nvSpPr>
          <p:cNvPr id="60" name="文本框 11"/>
          <p:cNvSpPr txBox="1"/>
          <p:nvPr/>
        </p:nvSpPr>
        <p:spPr>
          <a:xfrm>
            <a:off x="1368346" y="5046456"/>
            <a:ext cx="2191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</a:rPr>
              <a:t>extract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features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for</a:t>
            </a:r>
            <a:r>
              <a:rPr lang="zh-CN" altLang="en-US" sz="1600" dirty="0">
                <a:solidFill>
                  <a:schemeClr val="bg1"/>
                </a:solidFill>
              </a:rPr>
              <a:t> </a:t>
            </a:r>
          </a:p>
          <a:p>
            <a:r>
              <a:rPr lang="en-US" altLang="zh-CN" sz="1600" b="1" i="1" dirty="0">
                <a:solidFill>
                  <a:schemeClr val="bg1"/>
                </a:solidFill>
              </a:rPr>
              <a:t>generalized</a:t>
            </a:r>
            <a:r>
              <a:rPr lang="zh-CN" altLang="en-US" sz="1600" b="1" i="1" dirty="0">
                <a:solidFill>
                  <a:schemeClr val="bg1"/>
                </a:solidFill>
              </a:rPr>
              <a:t> </a:t>
            </a:r>
            <a:r>
              <a:rPr lang="en-US" altLang="zh-CN" sz="1600" b="1" i="1" dirty="0">
                <a:solidFill>
                  <a:schemeClr val="bg1"/>
                </a:solidFill>
              </a:rPr>
              <a:t>routes</a:t>
            </a:r>
            <a:endParaRPr lang="zh-CN" altLang="en-US" sz="1600" b="1" i="1" dirty="0">
              <a:solidFill>
                <a:schemeClr val="bg1"/>
              </a:solidFill>
            </a:endParaRPr>
          </a:p>
        </p:txBody>
      </p:sp>
      <p:sp>
        <p:nvSpPr>
          <p:cNvPr id="61" name="Bevel 60"/>
          <p:cNvSpPr/>
          <p:nvPr/>
        </p:nvSpPr>
        <p:spPr>
          <a:xfrm>
            <a:off x="8095555" y="2707268"/>
            <a:ext cx="2048169" cy="1168191"/>
          </a:xfrm>
          <a:prstGeom prst="bevel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矩形 5"/>
          <p:cNvSpPr/>
          <p:nvPr/>
        </p:nvSpPr>
        <p:spPr>
          <a:xfrm>
            <a:off x="8254348" y="2870410"/>
            <a:ext cx="1726683" cy="864000"/>
          </a:xfrm>
          <a:prstGeom prst="rect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 err="1">
                <a:solidFill>
                  <a:srgbClr val="7030A0"/>
                </a:solidFill>
              </a:rPr>
              <a:t>yi</a:t>
            </a:r>
            <a:r>
              <a:rPr lang="zh-CN" altLang="en-US" sz="1400" dirty="0">
                <a:solidFill>
                  <a:srgbClr val="7030A0"/>
                </a:solidFill>
              </a:rPr>
              <a:t> </a:t>
            </a:r>
            <a:r>
              <a:rPr lang="en-US" altLang="zh-CN" sz="1400" dirty="0">
                <a:solidFill>
                  <a:srgbClr val="7030A0"/>
                </a:solidFill>
              </a:rPr>
              <a:t>=</a:t>
            </a:r>
            <a:r>
              <a:rPr lang="zh-CN" altLang="en-US" sz="1400" dirty="0">
                <a:solidFill>
                  <a:srgbClr val="7030A0"/>
                </a:solidFill>
              </a:rPr>
              <a:t> </a:t>
            </a:r>
            <a:r>
              <a:rPr lang="en-US" altLang="zh-CN" sz="1400" dirty="0">
                <a:solidFill>
                  <a:srgbClr val="7030A0"/>
                </a:solidFill>
              </a:rPr>
              <a:t>g(</a:t>
            </a:r>
            <a:r>
              <a:rPr lang="en-US" altLang="zh-CN" sz="1400" b="1" dirty="0">
                <a:solidFill>
                  <a:srgbClr val="7030A0"/>
                </a:solidFill>
              </a:rPr>
              <a:t>x</a:t>
            </a:r>
            <a:r>
              <a:rPr lang="en-US" altLang="zh-CN" sz="1400" b="1" baseline="-25000" dirty="0">
                <a:solidFill>
                  <a:srgbClr val="7030A0"/>
                </a:solidFill>
              </a:rPr>
              <a:t>i</a:t>
            </a:r>
            <a:r>
              <a:rPr lang="en-US" altLang="zh-CN" sz="1400" dirty="0">
                <a:solidFill>
                  <a:srgbClr val="7030A0"/>
                </a:solidFill>
              </a:rPr>
              <a:t>)</a:t>
            </a:r>
            <a:endParaRPr lang="zh-CN" altLang="en-US" sz="1400" dirty="0">
              <a:solidFill>
                <a:srgbClr val="7030A0"/>
              </a:solidFill>
            </a:endParaRPr>
          </a:p>
          <a:p>
            <a:pPr algn="ctr"/>
            <a:r>
              <a:rPr lang="en-US" altLang="zh-CN" sz="1400" dirty="0">
                <a:solidFill>
                  <a:schemeClr val="tx2"/>
                </a:solidFill>
              </a:rPr>
              <a:t>predict</a:t>
            </a:r>
            <a:r>
              <a:rPr lang="zh-CN" altLang="en-US" sz="1400" dirty="0">
                <a:solidFill>
                  <a:schemeClr val="tx2"/>
                </a:solidFill>
              </a:rPr>
              <a:t> </a:t>
            </a:r>
            <a:r>
              <a:rPr lang="en-US" altLang="zh-CN" sz="1400" dirty="0">
                <a:solidFill>
                  <a:schemeClr val="tx2"/>
                </a:solidFill>
              </a:rPr>
              <a:t>to</a:t>
            </a:r>
            <a:r>
              <a:rPr lang="zh-CN" altLang="en-US" sz="1400" dirty="0">
                <a:solidFill>
                  <a:schemeClr val="tx2"/>
                </a:solidFill>
              </a:rPr>
              <a:t> </a:t>
            </a:r>
            <a:r>
              <a:rPr lang="en-US" altLang="zh-CN" sz="1400" dirty="0">
                <a:solidFill>
                  <a:schemeClr val="tx2"/>
                </a:solidFill>
              </a:rPr>
              <a:t>buy</a:t>
            </a:r>
            <a:r>
              <a:rPr lang="zh-CN" altLang="en-US" sz="1400" dirty="0">
                <a:solidFill>
                  <a:schemeClr val="tx2"/>
                </a:solidFill>
              </a:rPr>
              <a:t> </a:t>
            </a:r>
            <a:r>
              <a:rPr lang="en-US" altLang="zh-CN" sz="1400" dirty="0">
                <a:solidFill>
                  <a:schemeClr val="tx2"/>
                </a:solidFill>
              </a:rPr>
              <a:t>or</a:t>
            </a:r>
            <a:r>
              <a:rPr lang="zh-CN" altLang="en-US" sz="1400" dirty="0">
                <a:solidFill>
                  <a:schemeClr val="tx2"/>
                </a:solidFill>
              </a:rPr>
              <a:t> </a:t>
            </a:r>
            <a:r>
              <a:rPr lang="en-US" altLang="zh-CN" sz="1400" dirty="0">
                <a:solidFill>
                  <a:schemeClr val="tx2"/>
                </a:solidFill>
              </a:rPr>
              <a:t>wait</a:t>
            </a:r>
            <a:r>
              <a:rPr lang="zh-CN" altLang="en-US" sz="1400" dirty="0">
                <a:solidFill>
                  <a:schemeClr val="tx2"/>
                </a:solidFill>
              </a:rPr>
              <a:t> </a:t>
            </a:r>
            <a:r>
              <a:rPr lang="en-US" altLang="zh-CN" sz="1400" dirty="0">
                <a:solidFill>
                  <a:schemeClr val="tx2"/>
                </a:solidFill>
              </a:rPr>
              <a:t>for</a:t>
            </a:r>
            <a:r>
              <a:rPr lang="zh-CN" altLang="en-US" sz="1400" dirty="0">
                <a:solidFill>
                  <a:schemeClr val="tx2"/>
                </a:solidFill>
              </a:rPr>
              <a:t> </a:t>
            </a:r>
            <a:r>
              <a:rPr lang="en-US" altLang="zh-CN" sz="1400" b="1" i="1" dirty="0">
                <a:solidFill>
                  <a:schemeClr val="tx2"/>
                </a:solidFill>
              </a:rPr>
              <a:t>specific</a:t>
            </a:r>
            <a:r>
              <a:rPr lang="zh-CN" altLang="en-US" sz="1400" b="1" i="1" dirty="0">
                <a:solidFill>
                  <a:schemeClr val="tx2"/>
                </a:solidFill>
              </a:rPr>
              <a:t> </a:t>
            </a:r>
            <a:r>
              <a:rPr lang="en-US" altLang="zh-CN" sz="1400" b="1" i="1" dirty="0">
                <a:solidFill>
                  <a:schemeClr val="tx2"/>
                </a:solidFill>
              </a:rPr>
              <a:t>routes</a:t>
            </a:r>
            <a:endParaRPr lang="zh-CN" altLang="en-US" sz="1400" b="1" i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3" name="Bevel 62"/>
          <p:cNvSpPr/>
          <p:nvPr/>
        </p:nvSpPr>
        <p:spPr>
          <a:xfrm>
            <a:off x="3684797" y="5309844"/>
            <a:ext cx="3098911" cy="1233797"/>
          </a:xfrm>
          <a:prstGeom prst="bevel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矩形 5"/>
          <p:cNvSpPr/>
          <p:nvPr/>
        </p:nvSpPr>
        <p:spPr>
          <a:xfrm>
            <a:off x="3857868" y="5482615"/>
            <a:ext cx="2763653" cy="900417"/>
          </a:xfrm>
          <a:prstGeom prst="rect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chemeClr val="tx2"/>
              </a:solidFill>
            </a:endParaRPr>
          </a:p>
          <a:p>
            <a:pPr algn="ctr"/>
            <a:r>
              <a:rPr lang="en-US" altLang="zh-CN" sz="1600" dirty="0" err="1">
                <a:solidFill>
                  <a:srgbClr val="7030A0"/>
                </a:solidFill>
              </a:rPr>
              <a:t>y</a:t>
            </a:r>
            <a:r>
              <a:rPr lang="en-US" altLang="zh-CN" sz="1600" baseline="-25000" dirty="0" err="1">
                <a:solidFill>
                  <a:srgbClr val="7030A0"/>
                </a:solidFill>
              </a:rPr>
              <a:t>i</a:t>
            </a:r>
            <a:r>
              <a:rPr lang="zh-CN" altLang="en-US" sz="1600" dirty="0">
                <a:solidFill>
                  <a:srgbClr val="7030A0"/>
                </a:solidFill>
              </a:rPr>
              <a:t> </a:t>
            </a:r>
            <a:r>
              <a:rPr lang="en-US" altLang="zh-CN" sz="1600" dirty="0">
                <a:solidFill>
                  <a:srgbClr val="7030A0"/>
                </a:solidFill>
              </a:rPr>
              <a:t>=</a:t>
            </a:r>
            <a:r>
              <a:rPr lang="zh-CN" altLang="en-US" sz="1600" dirty="0">
                <a:solidFill>
                  <a:srgbClr val="7030A0"/>
                </a:solidFill>
              </a:rPr>
              <a:t> </a:t>
            </a:r>
            <a:r>
              <a:rPr lang="en-US" altLang="zh-CN" sz="1600" dirty="0">
                <a:solidFill>
                  <a:srgbClr val="7030A0"/>
                </a:solidFill>
              </a:rPr>
              <a:t>g(</a:t>
            </a:r>
            <a:r>
              <a:rPr lang="en-US" altLang="zh-CN" sz="1600" b="1" dirty="0">
                <a:solidFill>
                  <a:srgbClr val="7030A0"/>
                </a:solidFill>
              </a:rPr>
              <a:t>x</a:t>
            </a:r>
            <a:r>
              <a:rPr lang="en-US" altLang="zh-CN" sz="1600" b="1" baseline="-25000" dirty="0">
                <a:solidFill>
                  <a:srgbClr val="7030A0"/>
                </a:solidFill>
              </a:rPr>
              <a:t>i</a:t>
            </a:r>
            <a:r>
              <a:rPr lang="en-US" altLang="zh-CN" sz="1600" dirty="0">
                <a:solidFill>
                  <a:srgbClr val="7030A0"/>
                </a:solidFill>
              </a:rPr>
              <a:t>)</a:t>
            </a:r>
            <a:endParaRPr lang="zh-CN" altLang="en-US" sz="1600" dirty="0">
              <a:solidFill>
                <a:srgbClr val="7030A0"/>
              </a:solidFill>
            </a:endParaRPr>
          </a:p>
          <a:p>
            <a:pPr algn="ctr"/>
            <a:r>
              <a:rPr lang="en-US" altLang="zh-CN" sz="1600" dirty="0">
                <a:solidFill>
                  <a:schemeClr val="tx2"/>
                </a:solidFill>
              </a:rPr>
              <a:t>predict</a:t>
            </a:r>
            <a:r>
              <a:rPr lang="zh-CN" altLang="en-US" sz="1600" dirty="0">
                <a:solidFill>
                  <a:schemeClr val="tx2"/>
                </a:solidFill>
              </a:rPr>
              <a:t> </a:t>
            </a:r>
            <a:r>
              <a:rPr lang="en-US" altLang="zh-CN" sz="1600" dirty="0">
                <a:solidFill>
                  <a:schemeClr val="tx2"/>
                </a:solidFill>
              </a:rPr>
              <a:t>to</a:t>
            </a:r>
            <a:r>
              <a:rPr lang="zh-CN" altLang="en-US" sz="1600" dirty="0">
                <a:solidFill>
                  <a:schemeClr val="tx2"/>
                </a:solidFill>
              </a:rPr>
              <a:t> </a:t>
            </a:r>
            <a:r>
              <a:rPr lang="en-US" altLang="zh-CN" sz="1600" dirty="0">
                <a:solidFill>
                  <a:schemeClr val="tx2"/>
                </a:solidFill>
              </a:rPr>
              <a:t>buy</a:t>
            </a:r>
            <a:r>
              <a:rPr lang="zh-CN" altLang="en-US" sz="1600" dirty="0">
                <a:solidFill>
                  <a:schemeClr val="tx2"/>
                </a:solidFill>
              </a:rPr>
              <a:t> </a:t>
            </a:r>
            <a:r>
              <a:rPr lang="en-US" altLang="zh-CN" sz="1600" dirty="0">
                <a:solidFill>
                  <a:schemeClr val="tx2"/>
                </a:solidFill>
              </a:rPr>
              <a:t>or</a:t>
            </a:r>
            <a:r>
              <a:rPr lang="zh-CN" altLang="en-US" sz="1600" dirty="0">
                <a:solidFill>
                  <a:schemeClr val="tx2"/>
                </a:solidFill>
              </a:rPr>
              <a:t> </a:t>
            </a:r>
            <a:r>
              <a:rPr lang="en-US" altLang="zh-CN" sz="1600" dirty="0">
                <a:solidFill>
                  <a:schemeClr val="tx2"/>
                </a:solidFill>
              </a:rPr>
              <a:t>wait</a:t>
            </a:r>
            <a:r>
              <a:rPr lang="zh-CN" altLang="en-US" sz="1600" dirty="0">
                <a:solidFill>
                  <a:schemeClr val="tx2"/>
                </a:solidFill>
              </a:rPr>
              <a:t> </a:t>
            </a:r>
            <a:r>
              <a:rPr lang="en-US" altLang="zh-CN" sz="1600" dirty="0">
                <a:solidFill>
                  <a:schemeClr val="tx2"/>
                </a:solidFill>
              </a:rPr>
              <a:t>for</a:t>
            </a:r>
            <a:r>
              <a:rPr lang="zh-CN" altLang="en-US" sz="1600" dirty="0">
                <a:solidFill>
                  <a:schemeClr val="tx2"/>
                </a:solidFill>
              </a:rPr>
              <a:t> </a:t>
            </a:r>
            <a:r>
              <a:rPr lang="en-US" altLang="zh-CN" sz="1600" b="1" i="1" dirty="0">
                <a:solidFill>
                  <a:schemeClr val="tx2"/>
                </a:solidFill>
              </a:rPr>
              <a:t>generalized</a:t>
            </a:r>
            <a:r>
              <a:rPr lang="zh-CN" altLang="en-US" sz="1600" b="1" i="1" dirty="0">
                <a:solidFill>
                  <a:schemeClr val="tx2"/>
                </a:solidFill>
              </a:rPr>
              <a:t> </a:t>
            </a:r>
            <a:r>
              <a:rPr lang="en-US" altLang="zh-CN" sz="1600" b="1" i="1" dirty="0">
                <a:solidFill>
                  <a:schemeClr val="tx2"/>
                </a:solidFill>
              </a:rPr>
              <a:t>routes</a:t>
            </a:r>
            <a:endParaRPr lang="zh-CN" altLang="en-US" sz="1600" b="1" i="1" dirty="0">
              <a:solidFill>
                <a:schemeClr val="tx2"/>
              </a:solidFill>
            </a:endParaRPr>
          </a:p>
          <a:p>
            <a:pPr algn="ctr"/>
            <a:endParaRPr lang="zh-CN" altLang="en-US" sz="1600" b="1" i="1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2644485" y="6024985"/>
            <a:ext cx="1040312" cy="0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7537751" y="3184542"/>
            <a:ext cx="550916" cy="0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9217506" y="2246932"/>
            <a:ext cx="0" cy="460336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1155766" y="2109335"/>
            <a:ext cx="0" cy="392572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1155766" y="5140334"/>
            <a:ext cx="0" cy="468000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V="1">
            <a:off x="1155766" y="3875459"/>
            <a:ext cx="0" cy="413721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6163406" y="3938830"/>
            <a:ext cx="0" cy="1371014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V="1">
            <a:off x="4888304" y="3155813"/>
            <a:ext cx="540389" cy="0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2076793" y="3170127"/>
            <a:ext cx="595292" cy="0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4" name="Elbow Connector 73"/>
          <p:cNvCxnSpPr>
            <a:stCxn id="56" idx="3"/>
            <a:endCxn id="59" idx="2"/>
          </p:cNvCxnSpPr>
          <p:nvPr/>
        </p:nvCxnSpPr>
        <p:spPr>
          <a:xfrm flipH="1">
            <a:off x="1360196" y="1775742"/>
            <a:ext cx="8783528" cy="4607192"/>
          </a:xfrm>
          <a:prstGeom prst="bentConnector4">
            <a:avLst>
              <a:gd name="adj1" fmla="val -2603"/>
              <a:gd name="adj2" fmla="val 107753"/>
            </a:avLst>
          </a:prstGeom>
          <a:ln w="50800"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75" name="文本框 11"/>
          <p:cNvSpPr txBox="1"/>
          <p:nvPr/>
        </p:nvSpPr>
        <p:spPr>
          <a:xfrm>
            <a:off x="6908823" y="6287992"/>
            <a:ext cx="40051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i="1" dirty="0">
                <a:solidFill>
                  <a:schemeClr val="bg1"/>
                </a:solidFill>
              </a:rPr>
              <a:t>Samples</a:t>
            </a:r>
            <a:r>
              <a:rPr lang="zh-CN" altLang="en-US" sz="1600" b="1" i="1" dirty="0">
                <a:solidFill>
                  <a:schemeClr val="bg1"/>
                </a:solidFill>
              </a:rPr>
              <a:t> </a:t>
            </a:r>
            <a:r>
              <a:rPr lang="en-US" altLang="zh-CN" sz="1600" b="1" i="1" dirty="0">
                <a:solidFill>
                  <a:schemeClr val="bg1"/>
                </a:solidFill>
              </a:rPr>
              <a:t>which</a:t>
            </a:r>
            <a:r>
              <a:rPr lang="zh-CN" altLang="en-US" sz="1600" b="1" i="1" dirty="0">
                <a:solidFill>
                  <a:schemeClr val="bg1"/>
                </a:solidFill>
              </a:rPr>
              <a:t> </a:t>
            </a:r>
            <a:r>
              <a:rPr lang="en-US" altLang="zh-CN" sz="1600" b="1" i="1" dirty="0">
                <a:solidFill>
                  <a:schemeClr val="bg1"/>
                </a:solidFill>
              </a:rPr>
              <a:t>have</a:t>
            </a:r>
            <a:r>
              <a:rPr lang="zh-CN" altLang="en-US" sz="1600" b="1" i="1" dirty="0">
                <a:solidFill>
                  <a:schemeClr val="bg1"/>
                </a:solidFill>
              </a:rPr>
              <a:t> </a:t>
            </a:r>
            <a:r>
              <a:rPr lang="en-US" altLang="zh-CN" sz="1600" b="1" i="1" dirty="0">
                <a:solidFill>
                  <a:schemeClr val="bg1"/>
                </a:solidFill>
              </a:rPr>
              <a:t>same</a:t>
            </a:r>
            <a:r>
              <a:rPr lang="zh-CN" altLang="en-US" sz="1600" b="1" i="1" dirty="0">
                <a:solidFill>
                  <a:schemeClr val="bg1"/>
                </a:solidFill>
              </a:rPr>
              <a:t> </a:t>
            </a:r>
            <a:r>
              <a:rPr lang="en-US" altLang="zh-CN" sz="1600" b="1" i="1" dirty="0">
                <a:solidFill>
                  <a:schemeClr val="bg1"/>
                </a:solidFill>
              </a:rPr>
              <a:t>departure</a:t>
            </a:r>
            <a:r>
              <a:rPr lang="zh-CN" altLang="en-US" sz="1600" b="1" i="1" dirty="0">
                <a:solidFill>
                  <a:schemeClr val="bg1"/>
                </a:solidFill>
              </a:rPr>
              <a:t> </a:t>
            </a:r>
            <a:r>
              <a:rPr lang="en-US" altLang="zh-CN" sz="1600" b="1" i="1" dirty="0">
                <a:solidFill>
                  <a:schemeClr val="bg1"/>
                </a:solidFill>
              </a:rPr>
              <a:t>dates</a:t>
            </a:r>
            <a:endParaRPr lang="zh-CN" altLang="en-US" sz="1600" b="1" i="1" dirty="0">
              <a:solidFill>
                <a:schemeClr val="bg1"/>
              </a:solidFill>
            </a:endParaRPr>
          </a:p>
        </p:txBody>
      </p:sp>
      <p:sp>
        <p:nvSpPr>
          <p:cNvPr id="32" name="文本框 11"/>
          <p:cNvSpPr txBox="1"/>
          <p:nvPr/>
        </p:nvSpPr>
        <p:spPr>
          <a:xfrm>
            <a:off x="5231863" y="4611692"/>
            <a:ext cx="2705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(</a:t>
            </a:r>
            <a:r>
              <a:rPr lang="en-US" altLang="zh-CN" sz="1600" dirty="0">
                <a:solidFill>
                  <a:schemeClr val="bg1"/>
                </a:solidFill>
              </a:rPr>
              <a:t>'</a:t>
            </a:r>
            <a:r>
              <a:rPr lang="zh-CN" altLang="en-US" sz="1600" dirty="0">
                <a:solidFill>
                  <a:schemeClr val="bg1"/>
                </a:solidFill>
              </a:rPr>
              <a:t>learned</a:t>
            </a:r>
            <a:r>
              <a:rPr lang="en-US" altLang="zh-CN" sz="1600" dirty="0">
                <a:solidFill>
                  <a:schemeClr val="bg1"/>
                </a:solidFill>
              </a:rPr>
              <a:t>' </a:t>
            </a:r>
            <a:r>
              <a:rPr lang="zh-CN" altLang="en-US" sz="1600" dirty="0">
                <a:solidFill>
                  <a:schemeClr val="bg1"/>
                </a:solidFill>
              </a:rPr>
              <a:t>formula to be used)</a:t>
            </a:r>
          </a:p>
        </p:txBody>
      </p:sp>
    </p:spTree>
    <p:extLst>
      <p:ext uri="{BB962C8B-B14F-4D97-AF65-F5344CB8AC3E}">
        <p14:creationId xmlns:p14="http://schemas.microsoft.com/office/powerpoint/2010/main" val="131563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 Learning - </a:t>
            </a:r>
            <a:r>
              <a:rPr lang="en-US" altLang="zh-CN" dirty="0" smtClean="0"/>
              <a:t>Result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076" y="1138425"/>
            <a:ext cx="4622800" cy="28321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93075" y="4192525"/>
            <a:ext cx="83987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  <a:ea typeface="NimbusRomNo9L" charset="0"/>
                <a:cs typeface="NimbusRomNo9L" charset="0"/>
              </a:rPr>
              <a:t>As we see, the Q-Learning method described in [</a:t>
            </a:r>
            <a:r>
              <a:rPr lang="en-US" dirty="0" err="1">
                <a:solidFill>
                  <a:schemeClr val="bg1"/>
                </a:solidFill>
                <a:ea typeface="NimbusRomNo9L" charset="0"/>
                <a:cs typeface="NimbusRomNo9L" charset="0"/>
              </a:rPr>
              <a:t>Etzioni</a:t>
            </a:r>
            <a:r>
              <a:rPr lang="en-US" dirty="0">
                <a:solidFill>
                  <a:schemeClr val="bg1"/>
                </a:solidFill>
                <a:ea typeface="NimbusRomNo9L" charset="0"/>
                <a:cs typeface="NimbusRomNo9L" charset="0"/>
              </a:rPr>
              <a:t> et al., 2003] has an acceptable performance and the variance is not large as well. </a:t>
            </a:r>
            <a:endParaRPr lang="zh-CN" altLang="en-US" dirty="0" smtClean="0">
              <a:solidFill>
                <a:schemeClr val="bg1"/>
              </a:solidFill>
              <a:ea typeface="NimbusRomNo9L" charset="0"/>
              <a:cs typeface="NimbusRomNo9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  <a:ea typeface="NimbusRomNo9L" charset="0"/>
                <a:cs typeface="NimbusRomNo9L" charset="0"/>
              </a:rPr>
              <a:t>The </a:t>
            </a:r>
            <a:r>
              <a:rPr lang="en-US" dirty="0">
                <a:solidFill>
                  <a:schemeClr val="bg1"/>
                </a:solidFill>
                <a:ea typeface="NimbusRomNo9L" charset="0"/>
                <a:cs typeface="NimbusRomNo9L" charset="0"/>
              </a:rPr>
              <a:t>performance of it is </a:t>
            </a:r>
            <a:r>
              <a:rPr lang="en-US" altLang="zh-CN" dirty="0" smtClean="0">
                <a:solidFill>
                  <a:schemeClr val="bg1"/>
                </a:solidFill>
                <a:ea typeface="NimbusRomNo9L" charset="0"/>
                <a:cs typeface="NimbusRomNo9L" charset="0"/>
              </a:rPr>
              <a:t>a</a:t>
            </a:r>
            <a:r>
              <a:rPr lang="zh-CN" altLang="en-US" dirty="0" smtClean="0">
                <a:solidFill>
                  <a:schemeClr val="bg1"/>
                </a:solidFill>
                <a:ea typeface="NimbusRomNo9L" charset="0"/>
                <a:cs typeface="NimbusRomNo9L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ea typeface="NimbusRomNo9L" charset="0"/>
                <a:cs typeface="NimbusRomNo9L" charset="0"/>
              </a:rPr>
              <a:t>little</a:t>
            </a:r>
            <a:r>
              <a:rPr lang="zh-CN" altLang="en-US" dirty="0" smtClean="0">
                <a:solidFill>
                  <a:schemeClr val="bg1"/>
                </a:solidFill>
                <a:ea typeface="NimbusRomNo9L" charset="0"/>
                <a:cs typeface="NimbusRomNo9L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ea typeface="NimbusRomNo9L" charset="0"/>
                <a:cs typeface="NimbusRomNo9L" charset="0"/>
              </a:rPr>
              <a:t>worse</a:t>
            </a:r>
            <a:r>
              <a:rPr lang="zh-CN" altLang="en-US" dirty="0" smtClean="0">
                <a:solidFill>
                  <a:schemeClr val="bg1"/>
                </a:solidFill>
                <a:ea typeface="NimbusRomNo9L" charset="0"/>
                <a:cs typeface="NimbusRomNo9L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ea typeface="NimbusRomNo9L" charset="0"/>
                <a:cs typeface="NimbusRomNo9L" charset="0"/>
              </a:rPr>
              <a:t>than</a:t>
            </a:r>
            <a:r>
              <a:rPr lang="en-US" dirty="0" smtClean="0">
                <a:solidFill>
                  <a:schemeClr val="bg1"/>
                </a:solidFill>
                <a:ea typeface="NimbusRomNo9L" charset="0"/>
                <a:cs typeface="NimbusRomNo9L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ea typeface="NimbusRomNo9L" charset="0"/>
                <a:cs typeface="NimbusRomNo9L" charset="0"/>
              </a:rPr>
              <a:t>AdaBoost-DecisionTree</a:t>
            </a:r>
            <a:r>
              <a:rPr lang="en-US" dirty="0" smtClean="0">
                <a:solidFill>
                  <a:schemeClr val="bg1"/>
                </a:solidFill>
                <a:ea typeface="NimbusRomNo9L" charset="0"/>
                <a:cs typeface="NimbusRomNo9L" charset="0"/>
              </a:rPr>
              <a:t> </a:t>
            </a:r>
            <a:r>
              <a:rPr lang="en-US" dirty="0">
                <a:solidFill>
                  <a:schemeClr val="bg1"/>
                </a:solidFill>
                <a:ea typeface="NimbusRomNo9L" charset="0"/>
                <a:cs typeface="NimbusRomNo9L" charset="0"/>
              </a:rPr>
              <a:t>Classification and Uniform blending Classification algorithms. </a:t>
            </a:r>
            <a:endParaRPr lang="zh-CN" altLang="en-US" dirty="0" smtClean="0">
              <a:solidFill>
                <a:schemeClr val="bg1"/>
              </a:solidFill>
              <a:ea typeface="NimbusRomNo9L" charset="0"/>
              <a:cs typeface="NimbusRomNo9L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solidFill>
                <a:schemeClr val="bg1"/>
              </a:solidFill>
              <a:ea typeface="NimbusRomNo9L" charset="0"/>
              <a:cs typeface="NimbusRomNo9L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chemeClr val="bg1"/>
              </a:solidFill>
              <a:ea typeface="NimbusRomNo9L" charset="0"/>
              <a:cs typeface="NimbusRomNo9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712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Generalized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HMM</a:t>
            </a:r>
            <a:r>
              <a:rPr lang="zh-CN" altLang="en-US" dirty="0" smtClean="0"/>
              <a:t> </a:t>
            </a:r>
            <a:r>
              <a:rPr lang="en-US" altLang="zh-CN" dirty="0" smtClean="0"/>
              <a:t>Sequence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Classification</a:t>
            </a:r>
            <a:endParaRPr lang="zh-CN" altLang="en-US" dirty="0" smtClean="0"/>
          </a:p>
          <a:p>
            <a:r>
              <a:rPr lang="en-US" altLang="zh-CN" dirty="0"/>
              <a:t>Uniform</a:t>
            </a:r>
            <a:r>
              <a:rPr lang="zh-CN" altLang="en-US" dirty="0"/>
              <a:t> </a:t>
            </a:r>
            <a:r>
              <a:rPr lang="en-US" altLang="zh-CN" dirty="0" smtClean="0"/>
              <a:t>Blending</a:t>
            </a:r>
            <a:endParaRPr lang="zh-CN" altLang="en-US" dirty="0" smtClean="0"/>
          </a:p>
          <a:p>
            <a:r>
              <a:rPr lang="en-US" altLang="zh-CN" dirty="0" smtClean="0"/>
              <a:t>Generalized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45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HMM</a:t>
            </a:r>
            <a:r>
              <a:rPr lang="zh-CN" altLang="en-US" dirty="0" smtClean="0"/>
              <a:t> </a:t>
            </a:r>
            <a:r>
              <a:rPr lang="en-US" altLang="zh-CN" dirty="0" smtClean="0"/>
              <a:t>Sequence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Classification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0260" y="1133195"/>
            <a:ext cx="7511800" cy="572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88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000933" y="69490"/>
            <a:ext cx="8286663" cy="610820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Generalized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933" y="604110"/>
            <a:ext cx="6464300" cy="441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000933" y="5158134"/>
            <a:ext cx="781444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As we can see, the uniform blending does not get any improvement. </a:t>
            </a:r>
            <a:endParaRPr lang="zh-CN" altLang="en-US" dirty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But </a:t>
            </a:r>
            <a:r>
              <a:rPr lang="en-US" dirty="0">
                <a:solidFill>
                  <a:schemeClr val="bg1"/>
                </a:solidFill>
              </a:rPr>
              <a:t>the HMM Sequence Classification algorithm makes 9 routes get improvement, 3 routes have negative performance. </a:t>
            </a:r>
            <a:endParaRPr lang="zh-CN" alt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Although </a:t>
            </a:r>
            <a:r>
              <a:rPr lang="en-US" dirty="0">
                <a:solidFill>
                  <a:schemeClr val="bg1"/>
                </a:solidFill>
              </a:rPr>
              <a:t>the average performance is 31.71%, which is lower than that of the specific problem, it makes sense that we did not use any historical data of these routes to predict </a:t>
            </a:r>
          </a:p>
        </p:txBody>
      </p:sp>
    </p:spTree>
    <p:extLst>
      <p:ext uri="{BB962C8B-B14F-4D97-AF65-F5344CB8AC3E}">
        <p14:creationId xmlns:p14="http://schemas.microsoft.com/office/powerpoint/2010/main" val="12893608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588" y="985720"/>
            <a:ext cx="9719787" cy="458115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dirty="0" smtClean="0"/>
              <a:t>the </a:t>
            </a:r>
            <a:r>
              <a:rPr lang="en-US" dirty="0"/>
              <a:t>specific problem and from the aspect of performance, </a:t>
            </a:r>
            <a:r>
              <a:rPr lang="en-US" dirty="0" err="1">
                <a:solidFill>
                  <a:srgbClr val="FFC000"/>
                </a:solidFill>
              </a:rPr>
              <a:t>AdaBoost</a:t>
            </a:r>
            <a:r>
              <a:rPr lang="en-US" dirty="0">
                <a:solidFill>
                  <a:srgbClr val="FFC000"/>
                </a:solidFill>
              </a:rPr>
              <a:t>-Decision Tree Classification </a:t>
            </a:r>
            <a:r>
              <a:rPr lang="en-US" dirty="0"/>
              <a:t>is suggested to be the best model, which has 61.35%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en-US" dirty="0" smtClean="0"/>
              <a:t> </a:t>
            </a:r>
            <a:r>
              <a:rPr lang="en-US" dirty="0"/>
              <a:t>and has relatively small performance variance </a:t>
            </a:r>
            <a:r>
              <a:rPr lang="en-US" altLang="zh-CN" dirty="0" smtClean="0"/>
              <a:t>over</a:t>
            </a:r>
            <a:r>
              <a:rPr lang="zh-CN" altLang="en-US" dirty="0" smtClean="0"/>
              <a:t> </a:t>
            </a:r>
            <a:r>
              <a:rPr lang="en-US" dirty="0" smtClean="0"/>
              <a:t>the </a:t>
            </a:r>
            <a:r>
              <a:rPr lang="en-US" dirty="0"/>
              <a:t>8 different routes. </a:t>
            </a:r>
            <a:endParaRPr lang="zh-CN" altLang="en-US" dirty="0" smtClean="0"/>
          </a:p>
          <a:p>
            <a:r>
              <a:rPr lang="en-US" dirty="0" smtClean="0"/>
              <a:t>From </a:t>
            </a:r>
            <a:r>
              <a:rPr lang="en-US" dirty="0"/>
              <a:t>the aspect of performance variance for different routes, </a:t>
            </a:r>
            <a:r>
              <a:rPr lang="en-US" dirty="0">
                <a:solidFill>
                  <a:srgbClr val="FFC000"/>
                </a:solidFill>
              </a:rPr>
              <a:t>Uniform Blending Classification</a:t>
            </a:r>
            <a:r>
              <a:rPr lang="en-US" dirty="0"/>
              <a:t> is chosen as the best model with relatively high performance. </a:t>
            </a:r>
            <a:endParaRPr lang="zh-CN" altLang="en-US" dirty="0" smtClean="0"/>
          </a:p>
          <a:p>
            <a:r>
              <a:rPr lang="en-US" dirty="0" smtClean="0"/>
              <a:t>On </a:t>
            </a:r>
            <a:r>
              <a:rPr lang="en-US" dirty="0"/>
              <a:t>the other hand, the </a:t>
            </a:r>
            <a:r>
              <a:rPr lang="en-US" dirty="0">
                <a:solidFill>
                  <a:srgbClr val="FFC000"/>
                </a:solidFill>
              </a:rPr>
              <a:t>Q-Learning method </a:t>
            </a:r>
            <a:r>
              <a:rPr lang="en-US" dirty="0"/>
              <a:t>got a relatively high performance as well. </a:t>
            </a:r>
            <a:endParaRPr lang="zh-CN" altLang="en-US" dirty="0" smtClean="0"/>
          </a:p>
          <a:p>
            <a:r>
              <a:rPr lang="en-US" dirty="0" smtClean="0"/>
              <a:t>Compare </a:t>
            </a:r>
            <a:r>
              <a:rPr lang="en-US" dirty="0"/>
              <a:t>the </a:t>
            </a:r>
            <a:r>
              <a:rPr lang="en-US" dirty="0">
                <a:solidFill>
                  <a:srgbClr val="FFC000"/>
                </a:solidFill>
              </a:rPr>
              <a:t>validation curve </a:t>
            </a:r>
            <a:r>
              <a:rPr lang="en-US" dirty="0"/>
              <a:t>of classification methods to that of regression methods, we could find that the cross validation error or precision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th</a:t>
            </a:r>
            <a:r>
              <a:rPr lang="en-US" altLang="zh-CN" dirty="0" smtClean="0"/>
              <a:t>e</a:t>
            </a:r>
            <a:r>
              <a:rPr lang="zh-CN" altLang="en-US" dirty="0" smtClean="0"/>
              <a:t> </a:t>
            </a:r>
            <a:r>
              <a:rPr lang="en-US" altLang="zh-CN" dirty="0" smtClean="0"/>
              <a:t>5</a:t>
            </a:r>
            <a:r>
              <a:rPr lang="zh-CN" altLang="en-US" dirty="0" smtClean="0"/>
              <a:t> </a:t>
            </a:r>
            <a:r>
              <a:rPr lang="en-US" altLang="zh-CN" dirty="0" smtClean="0"/>
              <a:t>folds</a:t>
            </a:r>
            <a:r>
              <a:rPr lang="zh-CN" altLang="en-US" dirty="0" smtClean="0"/>
              <a:t> </a:t>
            </a:r>
            <a:r>
              <a:rPr lang="en-US" dirty="0" smtClean="0"/>
              <a:t>in </a:t>
            </a:r>
            <a:r>
              <a:rPr lang="en-US" dirty="0"/>
              <a:t>classification has far smaller variance than that of regression </a:t>
            </a:r>
            <a:r>
              <a:rPr lang="en-US" dirty="0" smtClean="0"/>
              <a:t>(</a:t>
            </a:r>
            <a:r>
              <a:rPr lang="en-US" altLang="zh-CN" dirty="0" smtClean="0"/>
              <a:t>shown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</a:t>
            </a:r>
            <a:r>
              <a:rPr lang="en-US" dirty="0" smtClean="0"/>
              <a:t>). </a:t>
            </a:r>
            <a:r>
              <a:rPr lang="en-US" dirty="0"/>
              <a:t>We then considered that the classification model construction is more suitable in this problem. </a:t>
            </a:r>
          </a:p>
          <a:p>
            <a:r>
              <a:rPr lang="en-US" dirty="0"/>
              <a:t>For the generalized problem(i.e. predict without the </a:t>
            </a:r>
            <a:r>
              <a:rPr lang="en-US" dirty="0" smtClean="0"/>
              <a:t>historical), </a:t>
            </a:r>
            <a:r>
              <a:rPr lang="en-US" dirty="0"/>
              <a:t>we did not test many models. However, the </a:t>
            </a:r>
            <a:r>
              <a:rPr lang="en-US" dirty="0">
                <a:solidFill>
                  <a:srgbClr val="FFC000"/>
                </a:solidFill>
              </a:rPr>
              <a:t>HMM Sequence Classification based </a:t>
            </a:r>
            <a:r>
              <a:rPr lang="en-US" dirty="0" err="1">
                <a:solidFill>
                  <a:srgbClr val="FFC000"/>
                </a:solidFill>
              </a:rPr>
              <a:t>AdaBoost</a:t>
            </a:r>
            <a:r>
              <a:rPr lang="en-US" dirty="0">
                <a:solidFill>
                  <a:srgbClr val="FFC000"/>
                </a:solidFill>
              </a:rPr>
              <a:t>-Decision Tree Classification</a:t>
            </a:r>
            <a:r>
              <a:rPr lang="en-US" dirty="0"/>
              <a:t> model got a good performance over 12 new routes, which has 31.71</a:t>
            </a:r>
            <a:r>
              <a:rPr lang="en-US"/>
              <a:t>% </a:t>
            </a:r>
            <a:r>
              <a:rPr lang="en-US" altLang="zh-CN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optimal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en-US" dirty="0" smtClean="0"/>
              <a:t>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74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262" y="1901950"/>
            <a:ext cx="9719787" cy="4275740"/>
          </a:xfrm>
        </p:spPr>
        <p:txBody>
          <a:bodyPr>
            <a:normAutofit/>
          </a:bodyPr>
          <a:lstStyle/>
          <a:p>
            <a:r>
              <a:rPr lang="en-US" dirty="0"/>
              <a:t>F</a:t>
            </a:r>
            <a:r>
              <a:rPr lang="en-US" dirty="0" smtClean="0"/>
              <a:t>rom </a:t>
            </a:r>
            <a:r>
              <a:rPr lang="en-US" dirty="0"/>
              <a:t>a major airplane search web site between Nov. 9, 2015 and Feb. 20, 2016 (103 observation days). </a:t>
            </a:r>
          </a:p>
          <a:p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restricted the </a:t>
            </a:r>
            <a:r>
              <a:rPr lang="en-US" dirty="0" smtClean="0"/>
              <a:t>collecting </a:t>
            </a:r>
            <a:r>
              <a:rPr lang="en-US" dirty="0"/>
              <a:t>data on non-stop, single-trip flights for 8 </a:t>
            </a:r>
            <a:r>
              <a:rPr lang="en-US" dirty="0" smtClean="0"/>
              <a:t>routes</a:t>
            </a:r>
            <a:r>
              <a:rPr lang="en-US" dirty="0"/>
              <a:t>.</a:t>
            </a:r>
          </a:p>
          <a:p>
            <a:r>
              <a:rPr lang="en-US" dirty="0"/>
              <a:t>Overall, we collected 36,575 observations for these 8 different airlines. </a:t>
            </a:r>
          </a:p>
          <a:p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did not find any tickets that were sold out in the specific queried days. </a:t>
            </a:r>
            <a:endParaRPr lang="zh-CN" altLang="en-US" dirty="0" smtClean="0"/>
          </a:p>
          <a:p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also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12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routes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generalized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 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dirty="0" smtClean="0"/>
              <a:t>Data </a:t>
            </a:r>
            <a:r>
              <a:rPr lang="en-US" dirty="0"/>
              <a:t>Description and Interpretation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W</a:t>
            </a:r>
            <a:r>
              <a:rPr lang="en-US" dirty="0" smtClean="0"/>
              <a:t>e </a:t>
            </a:r>
            <a:r>
              <a:rPr lang="en-US" dirty="0"/>
              <a:t>split the </a:t>
            </a:r>
            <a:r>
              <a:rPr lang="en-US" dirty="0" err="1"/>
              <a:t>datas</a:t>
            </a:r>
            <a:r>
              <a:rPr lang="en-US" dirty="0"/>
              <a:t> between Nov. 9, 2015 and Jan. 15, 2016 as the training dataset; and the </a:t>
            </a:r>
            <a:r>
              <a:rPr lang="en-US" dirty="0" err="1"/>
              <a:t>datas</a:t>
            </a:r>
            <a:r>
              <a:rPr lang="en-US" dirty="0"/>
              <a:t> </a:t>
            </a:r>
            <a:r>
              <a:rPr lang="en-US" dirty="0" err="1"/>
              <a:t>betweeen</a:t>
            </a:r>
            <a:r>
              <a:rPr lang="en-US" dirty="0"/>
              <a:t> Jan. 16, 2016 and Feb. 20, 2016 as the testing dataset</a:t>
            </a:r>
            <a:r>
              <a:rPr lang="en-US" dirty="0" smtClean="0"/>
              <a:t>.</a:t>
            </a:r>
            <a:endParaRPr lang="zh-CN" altLang="en-US" dirty="0" smtClean="0"/>
          </a:p>
          <a:p>
            <a:r>
              <a:rPr lang="en-US" altLang="zh-CN" dirty="0" smtClean="0">
                <a:solidFill>
                  <a:srgbClr val="FFC000"/>
                </a:solidFill>
              </a:rPr>
              <a:t>Generalized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problem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dataset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has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the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same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period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as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the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test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dataset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of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specific</a:t>
            </a:r>
            <a:r>
              <a:rPr lang="zh-CN" altLang="en-US" dirty="0" smtClean="0">
                <a:solidFill>
                  <a:srgbClr val="FFC000"/>
                </a:solidFill>
              </a:rPr>
              <a:t> </a:t>
            </a:r>
            <a:r>
              <a:rPr lang="en-US" altLang="zh-CN" dirty="0" smtClean="0">
                <a:solidFill>
                  <a:srgbClr val="FFC000"/>
                </a:solidFill>
              </a:rPr>
              <a:t>problem.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endParaRPr lang="en-US" dirty="0">
              <a:solidFill>
                <a:srgbClr val="FFC000"/>
              </a:solidFill>
            </a:endParaRPr>
          </a:p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dirty="0" smtClean="0"/>
              <a:t>training </a:t>
            </a:r>
            <a:r>
              <a:rPr lang="en-US" dirty="0"/>
              <a:t>dataset consist of </a:t>
            </a:r>
            <a:r>
              <a:rPr lang="en-US" dirty="0" err="1" smtClean="0"/>
              <a:t>N</a:t>
            </a:r>
            <a:r>
              <a:rPr lang="en-US" altLang="zh-CN" dirty="0" err="1"/>
              <a:t>_</a:t>
            </a:r>
            <a:r>
              <a:rPr lang="en-US" dirty="0" err="1" smtClean="0"/>
              <a:t>tr</a:t>
            </a:r>
            <a:r>
              <a:rPr lang="en-US" dirty="0" smtClean="0"/>
              <a:t>=16,208 </a:t>
            </a:r>
            <a:r>
              <a:rPr lang="en-US" dirty="0"/>
              <a:t>data samples </a:t>
            </a:r>
          </a:p>
          <a:p>
            <a:r>
              <a:rPr lang="en-US" dirty="0"/>
              <a:t>The testing dataset consist of </a:t>
            </a:r>
            <a:r>
              <a:rPr lang="en-US" dirty="0" err="1" smtClean="0"/>
              <a:t>N</a:t>
            </a:r>
            <a:r>
              <a:rPr lang="en-US" altLang="zh-CN" dirty="0" err="1" smtClean="0"/>
              <a:t>_</a:t>
            </a:r>
            <a:r>
              <a:rPr lang="en-US" dirty="0" err="1" smtClean="0"/>
              <a:t>te</a:t>
            </a:r>
            <a:r>
              <a:rPr lang="en-US" dirty="0" smtClean="0"/>
              <a:t>=20,367 </a:t>
            </a:r>
            <a:endParaRPr lang="en-US" dirty="0"/>
          </a:p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generalized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problem: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N_ge</a:t>
            </a:r>
            <a:r>
              <a:rPr lang="en-US" altLang="zh-CN" dirty="0" smtClean="0"/>
              <a:t>=14,160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70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Price Behavior </a:t>
            </a:r>
            <a:r>
              <a:rPr lang="en-US" dirty="0"/>
              <a:t>in the Collected Data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inimum </a:t>
            </a:r>
            <a:r>
              <a:rPr lang="en-US" dirty="0"/>
              <a:t>price, </a:t>
            </a:r>
            <a:r>
              <a:rPr lang="en-US" dirty="0" smtClean="0"/>
              <a:t>maximum </a:t>
            </a:r>
            <a:r>
              <a:rPr lang="en-US" dirty="0"/>
              <a:t>price, and the maximum different in </a:t>
            </a:r>
            <a:r>
              <a:rPr lang="en-US" dirty="0" smtClean="0"/>
              <a:t>prices for these 8 routes.</a:t>
            </a:r>
            <a:endParaRPr lang="en-US" dirty="0"/>
          </a:p>
          <a:p>
            <a:r>
              <a:rPr lang="en-US" dirty="0"/>
              <a:t>P</a:t>
            </a:r>
            <a:r>
              <a:rPr lang="en-US" dirty="0" smtClean="0"/>
              <a:t>ricing </a:t>
            </a:r>
            <a:r>
              <a:rPr lang="en-US" dirty="0"/>
              <a:t>strategies differ from </a:t>
            </a:r>
            <a:r>
              <a:rPr lang="en-US" dirty="0" smtClean="0"/>
              <a:t>flights</a:t>
            </a:r>
            <a:r>
              <a:rPr lang="en-US" dirty="0"/>
              <a:t> </a:t>
            </a:r>
            <a:r>
              <a:rPr lang="en-US" dirty="0" smtClean="0"/>
              <a:t>and departure date.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797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461317" y="222195"/>
            <a:ext cx="7016195" cy="61082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F</a:t>
            </a:r>
            <a:r>
              <a:rPr lang="en-US" dirty="0" smtClean="0"/>
              <a:t>light BCN_BUD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38998" y="4345233"/>
            <a:ext cx="7016195" cy="2290575"/>
          </a:xfrm>
        </p:spPr>
        <p:txBody>
          <a:bodyPr/>
          <a:lstStyle/>
          <a:p>
            <a:r>
              <a:rPr lang="en-US" dirty="0" smtClean="0"/>
              <a:t>Price </a:t>
            </a:r>
            <a:r>
              <a:rPr lang="en-US" dirty="0"/>
              <a:t>change over time for flight </a:t>
            </a:r>
            <a:r>
              <a:rPr lang="en-US" dirty="0" smtClean="0"/>
              <a:t>BCN</a:t>
            </a:r>
            <a:r>
              <a:rPr lang="en-US" altLang="zh-CN" dirty="0" smtClean="0"/>
              <a:t>_</a:t>
            </a:r>
            <a:r>
              <a:rPr lang="en-US" dirty="0" smtClean="0"/>
              <a:t>BUD</a:t>
            </a:r>
            <a:r>
              <a:rPr lang="en-US" dirty="0"/>
              <a:t>, departing on Jan. 6 2016. This figure shows an example of price rises continuously before departure date and low price fluctuation.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604" y="950266"/>
            <a:ext cx="5635445" cy="339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62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461317" y="222195"/>
            <a:ext cx="7016195" cy="61082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dirty="0" smtClean="0"/>
              <a:t>Flight MLH</a:t>
            </a:r>
            <a:r>
              <a:rPr lang="en-US" altLang="zh-CN" dirty="0"/>
              <a:t>_</a:t>
            </a:r>
            <a:r>
              <a:rPr lang="en-US" dirty="0" smtClean="0"/>
              <a:t>SKP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38998" y="4345233"/>
            <a:ext cx="7016195" cy="2290575"/>
          </a:xfrm>
        </p:spPr>
        <p:txBody>
          <a:bodyPr/>
          <a:lstStyle/>
          <a:p>
            <a:r>
              <a:rPr lang="en-US" dirty="0"/>
              <a:t>Price change over time for flight </a:t>
            </a:r>
            <a:r>
              <a:rPr lang="en-US" dirty="0" smtClean="0"/>
              <a:t>MLH</a:t>
            </a:r>
            <a:r>
              <a:rPr lang="en-US" altLang="zh-CN" dirty="0" smtClean="0"/>
              <a:t>_</a:t>
            </a:r>
            <a:r>
              <a:rPr lang="en-US" dirty="0" smtClean="0"/>
              <a:t>SKP</a:t>
            </a:r>
            <a:r>
              <a:rPr lang="en-US" dirty="0"/>
              <a:t>, departing on Jan. 13 2016. This figure shows an example of price drops to the minimum a slightly before departure date and have more price fluctuation. 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604" y="773788"/>
            <a:ext cx="5928393" cy="357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937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461317" y="222195"/>
            <a:ext cx="7016195" cy="61082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dirty="0" smtClean="0"/>
              <a:t>Flight CRL</a:t>
            </a:r>
            <a:r>
              <a:rPr lang="en-US" altLang="zh-CN" dirty="0" smtClean="0"/>
              <a:t>_</a:t>
            </a:r>
            <a:r>
              <a:rPr lang="en-US" dirty="0" smtClean="0"/>
              <a:t>OTP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38998" y="4345233"/>
            <a:ext cx="7016195" cy="22905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Price change over time for flight </a:t>
            </a:r>
            <a:r>
              <a:rPr lang="en-US" dirty="0" smtClean="0"/>
              <a:t>CRL</a:t>
            </a:r>
            <a:r>
              <a:rPr lang="en-US" altLang="zh-CN" dirty="0" smtClean="0"/>
              <a:t>_</a:t>
            </a:r>
            <a:r>
              <a:rPr lang="en-US" dirty="0" smtClean="0"/>
              <a:t>OTP</a:t>
            </a:r>
            <a:r>
              <a:rPr lang="en-US" dirty="0"/>
              <a:t>, departing on Dec. 22 2015. This figure shows an example of price drops to the minimum a slightly before departure date which may benefit the consumers and the high prices dominate.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896" y="833015"/>
            <a:ext cx="5634186" cy="348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902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 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 smtClean="0"/>
              <a:t>Feature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Extraction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6846" y="1901952"/>
            <a:ext cx="8229600" cy="4275741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 smtClean="0"/>
              <a:t>the</a:t>
            </a:r>
            <a:r>
              <a:rPr lang="zh-CN" altLang="en-US" i="1" dirty="0" smtClean="0"/>
              <a:t> </a:t>
            </a:r>
            <a:r>
              <a:rPr lang="en-US" i="1" dirty="0" smtClean="0"/>
              <a:t>flight </a:t>
            </a:r>
            <a:r>
              <a:rPr lang="en-US" i="1" dirty="0"/>
              <a:t>number</a:t>
            </a:r>
            <a:r>
              <a:rPr lang="en-US" dirty="0"/>
              <a:t>(encoded by dummy </a:t>
            </a:r>
            <a:r>
              <a:rPr lang="en-US" dirty="0" smtClean="0"/>
              <a:t>variables)</a:t>
            </a:r>
            <a:r>
              <a:rPr lang="en-US" altLang="zh-CN" dirty="0" smtClean="0"/>
              <a:t>;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/>
              <a:t>the </a:t>
            </a:r>
            <a:r>
              <a:rPr lang="en-US" i="1" dirty="0"/>
              <a:t>minimum price so </a:t>
            </a:r>
            <a:r>
              <a:rPr lang="en-US" i="1" dirty="0" smtClean="0"/>
              <a:t>far</a:t>
            </a:r>
            <a:r>
              <a:rPr lang="en-US" altLang="zh-CN" i="1" dirty="0" smtClean="0"/>
              <a:t>;</a:t>
            </a:r>
            <a:endParaRPr lang="en-US" dirty="0"/>
          </a:p>
          <a:p>
            <a:r>
              <a:rPr lang="en-US" dirty="0"/>
              <a:t>the </a:t>
            </a:r>
            <a:r>
              <a:rPr lang="en-US" i="1" dirty="0"/>
              <a:t>maximum price so </a:t>
            </a:r>
            <a:r>
              <a:rPr lang="en-US" i="1" dirty="0" smtClean="0"/>
              <a:t>far</a:t>
            </a:r>
            <a:r>
              <a:rPr lang="en-US" altLang="zh-CN" i="1" dirty="0" smtClean="0"/>
              <a:t>;</a:t>
            </a:r>
            <a:endParaRPr lang="en-US" dirty="0"/>
          </a:p>
          <a:p>
            <a:r>
              <a:rPr lang="en-US" dirty="0"/>
              <a:t>the </a:t>
            </a:r>
            <a:r>
              <a:rPr lang="en-US" i="1" dirty="0"/>
              <a:t>query-to-departure </a:t>
            </a:r>
            <a:r>
              <a:rPr lang="en-US" dirty="0"/>
              <a:t>(number of days between the first query date(09.11.2015 in our case) and departure date) </a:t>
            </a:r>
            <a:endParaRPr lang="zh-CN" altLang="en-US" dirty="0" smtClean="0"/>
          </a:p>
          <a:p>
            <a:r>
              <a:rPr lang="en-US" dirty="0"/>
              <a:t>the </a:t>
            </a:r>
            <a:r>
              <a:rPr lang="en-US" i="1" dirty="0"/>
              <a:t>days-to-departure </a:t>
            </a:r>
            <a:r>
              <a:rPr lang="en-US" dirty="0"/>
              <a:t>(number of days between the query and departure date) </a:t>
            </a:r>
          </a:p>
          <a:p>
            <a:r>
              <a:rPr lang="en-US" altLang="zh-CN" dirty="0"/>
              <a:t>t</a:t>
            </a:r>
            <a:r>
              <a:rPr lang="en-US" altLang="zh-CN" dirty="0" smtClean="0"/>
              <a:t>he</a:t>
            </a:r>
            <a:r>
              <a:rPr lang="zh-CN" altLang="en-US" i="1" dirty="0" smtClean="0"/>
              <a:t> </a:t>
            </a:r>
            <a:r>
              <a:rPr lang="en-US" i="1" dirty="0" smtClean="0"/>
              <a:t>current </a:t>
            </a:r>
            <a:r>
              <a:rPr lang="en-US" i="1" dirty="0"/>
              <a:t>price </a:t>
            </a:r>
            <a:endParaRPr lang="zh-CN" altLang="en-US" i="1" dirty="0" smtClean="0"/>
          </a:p>
          <a:p>
            <a:r>
              <a:rPr lang="en-US" altLang="zh-CN" i="1" dirty="0" smtClean="0">
                <a:solidFill>
                  <a:srgbClr val="FFC000"/>
                </a:solidFill>
              </a:rPr>
              <a:t>Many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other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features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can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be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extracted,</a:t>
            </a:r>
            <a:r>
              <a:rPr lang="zh-CN" altLang="en-US" i="1" dirty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(e.g.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indicator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whether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it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is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holiday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or</a:t>
            </a:r>
            <a:r>
              <a:rPr lang="zh-CN" altLang="en-US" i="1" dirty="0" smtClean="0">
                <a:solidFill>
                  <a:srgbClr val="FFC000"/>
                </a:solidFill>
              </a:rPr>
              <a:t> </a:t>
            </a:r>
            <a:r>
              <a:rPr lang="en-US" altLang="zh-CN" i="1" dirty="0" smtClean="0">
                <a:solidFill>
                  <a:srgbClr val="FFC000"/>
                </a:solidFill>
              </a:rPr>
              <a:t>not)</a:t>
            </a:r>
            <a:endParaRPr lang="en-US" dirty="0">
              <a:solidFill>
                <a:srgbClr val="FFC00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278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</TotalTime>
  <Words>1465</Words>
  <Application>Microsoft Macintosh PowerPoint</Application>
  <PresentationFormat>Custom</PresentationFormat>
  <Paragraphs>154</Paragraphs>
  <Slides>24</Slides>
  <Notes>1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Calibri</vt:lpstr>
      <vt:lpstr>Monotype Corsiva</vt:lpstr>
      <vt:lpstr>NimbusRomNo9L</vt:lpstr>
      <vt:lpstr>Vijaya</vt:lpstr>
      <vt:lpstr>宋体</vt:lpstr>
      <vt:lpstr>Arial</vt:lpstr>
      <vt:lpstr>Office Theme</vt:lpstr>
      <vt:lpstr>Machine Learning for Predicting Flight Ticket Prices  </vt:lpstr>
      <vt:lpstr>Overall work flow</vt:lpstr>
      <vt:lpstr>Data Collection</vt:lpstr>
      <vt:lpstr>  Data Description and Interpretation  </vt:lpstr>
      <vt:lpstr> Price Behavior in the Collected Data  </vt:lpstr>
      <vt:lpstr> Flight BCN_BUD  </vt:lpstr>
      <vt:lpstr>  Flight MLH_SKP   </vt:lpstr>
      <vt:lpstr>  Flight CRL_OTP    </vt:lpstr>
      <vt:lpstr>  Feature Extraction </vt:lpstr>
      <vt:lpstr>Specific problem - Regression</vt:lpstr>
      <vt:lpstr>Regression - Methodology</vt:lpstr>
      <vt:lpstr>Regression Result</vt:lpstr>
      <vt:lpstr>Specific problem - Classification</vt:lpstr>
      <vt:lpstr>Classification - Methodology</vt:lpstr>
      <vt:lpstr>Solving Imbalanced Data Set</vt:lpstr>
      <vt:lpstr>Identification of Outliers </vt:lpstr>
      <vt:lpstr>Classification Result</vt:lpstr>
      <vt:lpstr>Specific problem - Q Learning</vt:lpstr>
      <vt:lpstr>Q Learning - Methodology</vt:lpstr>
      <vt:lpstr>Q Learning - Result</vt:lpstr>
      <vt:lpstr>Generalized problem </vt:lpstr>
      <vt:lpstr>HMM Sequence Classification</vt:lpstr>
      <vt:lpstr>Generalized Problem Result</vt:lpstr>
      <vt:lpstr>Conclusion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aposto2493</cp:lastModifiedBy>
  <cp:revision>317</cp:revision>
  <cp:lastPrinted>2016-06-17T19:41:44Z</cp:lastPrinted>
  <dcterms:created xsi:type="dcterms:W3CDTF">2013-08-21T19:17:07Z</dcterms:created>
  <dcterms:modified xsi:type="dcterms:W3CDTF">2016-06-17T20:36:19Z</dcterms:modified>
</cp:coreProperties>
</file>

<file path=docProps/thumbnail.jpeg>
</file>